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0_38119D6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4"/>
  </p:sldMasterIdLst>
  <p:notesMasterIdLst>
    <p:notesMasterId r:id="rId35"/>
  </p:notesMasterIdLst>
  <p:handoutMasterIdLst>
    <p:handoutMasterId r:id="rId36"/>
  </p:handoutMasterIdLst>
  <p:sldIdLst>
    <p:sldId id="256" r:id="rId5"/>
    <p:sldId id="373" r:id="rId6"/>
    <p:sldId id="414" r:id="rId7"/>
    <p:sldId id="419" r:id="rId8"/>
    <p:sldId id="420" r:id="rId9"/>
    <p:sldId id="421" r:id="rId10"/>
    <p:sldId id="422" r:id="rId11"/>
    <p:sldId id="423" r:id="rId12"/>
    <p:sldId id="424" r:id="rId13"/>
    <p:sldId id="425" r:id="rId14"/>
    <p:sldId id="408" r:id="rId15"/>
    <p:sldId id="426" r:id="rId16"/>
    <p:sldId id="427" r:id="rId17"/>
    <p:sldId id="428" r:id="rId18"/>
    <p:sldId id="440" r:id="rId19"/>
    <p:sldId id="429" r:id="rId20"/>
    <p:sldId id="430" r:id="rId21"/>
    <p:sldId id="431" r:id="rId22"/>
    <p:sldId id="433" r:id="rId23"/>
    <p:sldId id="432" r:id="rId24"/>
    <p:sldId id="441" r:id="rId25"/>
    <p:sldId id="442" r:id="rId26"/>
    <p:sldId id="434" r:id="rId27"/>
    <p:sldId id="437" r:id="rId28"/>
    <p:sldId id="435" r:id="rId29"/>
    <p:sldId id="436" r:id="rId30"/>
    <p:sldId id="438" r:id="rId31"/>
    <p:sldId id="439" r:id="rId32"/>
    <p:sldId id="386" r:id="rId33"/>
    <p:sldId id="36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F69450-C5C0-8634-EF55-CFE8D4FD7DD0}" name="Comunicaciones Makaia" initials="CM" userId="S::comunicaciones@makaia.org::220e4890-9e40-4a58-b512-9f9a42413612" providerId="AD"/>
  <p188:author id="{07C80375-6B86-3645-0412-E9C429510666}" name="Ana Isabel Restrepo" initials="AR" userId="S::ana.restrepo@makaia.org::4cd68b0b-102c-411d-92b3-8237f583d83a" providerId="AD"/>
  <p188:author id="{EFBB4F9F-BE95-C1C9-87B4-9D45F59FA02A}" name="Hernando Arbeláez" initials="HA" userId="S::hernando.arbelaez@makaia.org::86facc00-5631-41d2-8728-453cc56a6689" providerId="AD"/>
  <p188:author id="{EC4F58FE-DA04-D761-DAC8-E34519A8F2B6}" name="Carlos Gonzalez" initials="CG" userId="S::carlos.gonzalez@makaia.org::d539283d-c23d-403f-9dea-c91fb318859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CC"/>
    <a:srgbClr val="3F3F3F"/>
    <a:srgbClr val="2A9ABB"/>
    <a:srgbClr val="008AB0"/>
    <a:srgbClr val="0EAAE3"/>
    <a:srgbClr val="D8DEE4"/>
    <a:srgbClr val="00C6FD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18"/>
    <p:restoredTop sz="91348"/>
  </p:normalViewPr>
  <p:slideViewPr>
    <p:cSldViewPr snapToGrid="0">
      <p:cViewPr varScale="1">
        <p:scale>
          <a:sx n="143" d="100"/>
          <a:sy n="143" d="100"/>
        </p:scale>
        <p:origin x="378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omments/modernComment_100_38119D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D105DCB-6F96-4116-BF8F-C9AF53F3D6C1}" authorId="{EC4F58FE-DA04-D761-DAC8-E34519A8F2B6}" status="resolved" created="2021-12-08T20:26:34.601" complete="100000">
    <pc:sldMkLst xmlns:pc="http://schemas.microsoft.com/office/powerpoint/2013/main/command">
      <pc:docMk/>
      <pc:sldMk cId="58792406" sldId="256"/>
    </pc:sldMkLst>
    <p188:txBody>
      <a:bodyPr/>
      <a:lstStyle/>
      <a:p>
        <a:r>
          <a:rPr lang="es-ES"/>
          <a:t>no quisiera que el mapa se vuelva un elemento permanente y no debería estar en la portada de nuestra presentación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385A9-19D8-454E-881B-EC9DC2CA071D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0298A-A03F-418F-998A-F7CA54F8B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89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066CC-A6A2-44F3-B1B5-3ACDB18E5413}" type="datetimeFigureOut">
              <a:rPr lang="id-ID" smtClean="0"/>
              <a:t>08/02/23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F4BB0-DE69-4039-8358-2F9C0C96578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185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0638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4506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38911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5129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86997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8664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3283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47077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44524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3692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388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8883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1510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7885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73908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6406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81902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82880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2954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05413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12213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0270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7714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9498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66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61063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202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5259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F4BB0-DE69-4039-8358-2F9C0C965788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9897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6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25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99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1392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663597"/>
            <a:ext cx="12192000" cy="243704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70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85900" y="2395726"/>
            <a:ext cx="2843213" cy="2843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14861" y="2395725"/>
            <a:ext cx="2843213" cy="2843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743822" y="2395724"/>
            <a:ext cx="2843213" cy="2843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93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203728" y="2143125"/>
            <a:ext cx="3339823" cy="4714875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985382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14549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257674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00799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543924" y="2249578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114549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257674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400799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8543924" y="4404392"/>
            <a:ext cx="1514475" cy="1363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49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671639" y="2537371"/>
            <a:ext cx="4163214" cy="3146903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9222562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122614" y="3318038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819075" y="2703673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35134" y="3298172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118190" y="2683806"/>
            <a:ext cx="614365" cy="6143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10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549793" y="2190595"/>
            <a:ext cx="2891240" cy="1837416"/>
          </a:xfrm>
          <a:prstGeom prst="rect">
            <a:avLst/>
          </a:prstGeom>
        </p:spPr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504033" y="2190595"/>
            <a:ext cx="3779246" cy="1837416"/>
          </a:xfrm>
          <a:prstGeom prst="rect">
            <a:avLst/>
          </a:prstGeom>
        </p:spPr>
      </p:sp>
      <p:sp>
        <p:nvSpPr>
          <p:cNvPr id="11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193629" y="4091896"/>
            <a:ext cx="4386664" cy="1837416"/>
          </a:xfrm>
          <a:prstGeom prst="rect">
            <a:avLst/>
          </a:prstGeom>
        </p:spPr>
      </p:sp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49793" y="4091896"/>
            <a:ext cx="2262590" cy="1837416"/>
          </a:xfrm>
          <a:prstGeom prst="rect">
            <a:avLst/>
          </a:prstGeom>
        </p:spPr>
      </p:sp>
      <p:sp>
        <p:nvSpPr>
          <p:cNvPr id="1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869532" y="4091894"/>
            <a:ext cx="2266948" cy="1837416"/>
          </a:xfrm>
          <a:prstGeom prst="rect">
            <a:avLst/>
          </a:prstGeom>
        </p:spPr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329812" y="2190595"/>
            <a:ext cx="2250481" cy="183741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7643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60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3672114"/>
            <a:ext cx="2438400" cy="2438400"/>
          </a:xfrm>
          <a:prstGeom prst="rect">
            <a:avLst/>
          </a:prstGeom>
        </p:spPr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438400" y="3672114"/>
            <a:ext cx="2438400" cy="2438400"/>
          </a:xfrm>
          <a:prstGeom prst="rect">
            <a:avLst/>
          </a:prstGeom>
        </p:spPr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876800" y="3672114"/>
            <a:ext cx="2438400" cy="2438400"/>
          </a:xfrm>
          <a:prstGeom prst="rect">
            <a:avLst/>
          </a:prstGeom>
        </p:spPr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7315200" y="3672114"/>
            <a:ext cx="2438400" cy="2438400"/>
          </a:xfrm>
          <a:prstGeom prst="rect">
            <a:avLst/>
          </a:prstGeom>
        </p:spPr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753600" y="3672114"/>
            <a:ext cx="2438400" cy="24384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4335046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291769" y="2298744"/>
            <a:ext cx="3004457" cy="2882855"/>
          </a:xfrm>
          <a:prstGeom prst="rect">
            <a:avLst/>
          </a:prstGeom>
        </p:spPr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625067" y="2298744"/>
            <a:ext cx="3004457" cy="2882855"/>
          </a:xfrm>
          <a:prstGeom prst="rect">
            <a:avLst/>
          </a:prstGeom>
        </p:spPr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7958363" y="2298744"/>
            <a:ext cx="3004457" cy="2882855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092362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1323837" y="233566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3947974" y="4225636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 bwMode="auto">
          <a:xfrm>
            <a:off x="3947974" y="2335667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7147550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8569184" y="233566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941733" y="4225636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 bwMode="auto">
          <a:xfrm>
            <a:off x="5941733" y="2335667"/>
            <a:ext cx="2425122" cy="1699265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7900861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/>
          <p:cNvSpPr>
            <a:spLocks noGrp="1"/>
          </p:cNvSpPr>
          <p:nvPr>
            <p:ph type="pic" sz="quarter" idx="12"/>
          </p:nvPr>
        </p:nvSpPr>
        <p:spPr bwMode="auto">
          <a:xfrm>
            <a:off x="6095999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972347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8" name="Picture Placeholder 1"/>
          <p:cNvSpPr>
            <a:spLocks noGrp="1"/>
          </p:cNvSpPr>
          <p:nvPr>
            <p:ph type="pic" sz="quarter" idx="11"/>
          </p:nvPr>
        </p:nvSpPr>
        <p:spPr bwMode="auto">
          <a:xfrm>
            <a:off x="3534173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0" name="Picture Placeholder 1"/>
          <p:cNvSpPr>
            <a:spLocks noGrp="1"/>
          </p:cNvSpPr>
          <p:nvPr>
            <p:ph type="pic" sz="quarter" idx="13"/>
          </p:nvPr>
        </p:nvSpPr>
        <p:spPr bwMode="auto">
          <a:xfrm>
            <a:off x="8657825" y="2243327"/>
            <a:ext cx="2425122" cy="3589234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2602764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3255818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98812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82145" cy="6858000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491516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554182" y="595116"/>
            <a:ext cx="11083636" cy="5667768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911049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3305694" y="2355619"/>
            <a:ext cx="2133600" cy="2133600"/>
          </a:xfrm>
          <a:prstGeom prst="ellipse">
            <a:avLst/>
          </a:prstGeom>
        </p:spPr>
      </p:sp>
      <p:sp>
        <p:nvSpPr>
          <p:cNvPr id="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6963294" y="2355619"/>
            <a:ext cx="2133600" cy="21336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17906949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52"/>
          </p:nvPr>
        </p:nvSpPr>
        <p:spPr>
          <a:xfrm>
            <a:off x="1424247" y="2053590"/>
            <a:ext cx="1939636" cy="1939636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41875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3673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82145" cy="6858000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4692693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0885502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5890989" y="2292914"/>
            <a:ext cx="4697188" cy="1567933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" name="Picture Placeholder 1"/>
          <p:cNvSpPr>
            <a:spLocks noGrp="1"/>
          </p:cNvSpPr>
          <p:nvPr>
            <p:ph type="pic" sz="quarter" idx="11"/>
          </p:nvPr>
        </p:nvSpPr>
        <p:spPr bwMode="auto">
          <a:xfrm>
            <a:off x="5890989" y="3989709"/>
            <a:ext cx="2282167" cy="1567933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0" name="Picture Placeholder 1"/>
          <p:cNvSpPr>
            <a:spLocks noGrp="1"/>
          </p:cNvSpPr>
          <p:nvPr>
            <p:ph type="pic" sz="quarter" idx="12"/>
          </p:nvPr>
        </p:nvSpPr>
        <p:spPr bwMode="auto">
          <a:xfrm>
            <a:off x="8306010" y="3989709"/>
            <a:ext cx="2282167" cy="1567933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158208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1817919" y="2354428"/>
            <a:ext cx="2095500" cy="1508760"/>
          </a:xfrm>
          <a:prstGeom prst="rect">
            <a:avLst/>
          </a:prstGeom>
        </p:spPr>
      </p:sp>
      <p:sp>
        <p:nvSpPr>
          <p:cNvPr id="4" name="Picture Placeholder 3"/>
          <p:cNvSpPr>
            <a:spLocks noGrp="1"/>
          </p:cNvSpPr>
          <p:nvPr>
            <p:ph type="pic" sz="quarter" idx="4294967295"/>
          </p:nvPr>
        </p:nvSpPr>
        <p:spPr>
          <a:xfrm>
            <a:off x="4019391" y="2354428"/>
            <a:ext cx="2095500" cy="1508760"/>
          </a:xfrm>
          <a:prstGeom prst="rect">
            <a:avLst/>
          </a:prstGeom>
        </p:spPr>
      </p:sp>
      <p:sp>
        <p:nvSpPr>
          <p:cNvPr id="5" name="Picture Placeholder 4"/>
          <p:cNvSpPr>
            <a:spLocks noGrp="1"/>
          </p:cNvSpPr>
          <p:nvPr>
            <p:ph type="pic" sz="quarter" idx="4294967295"/>
          </p:nvPr>
        </p:nvSpPr>
        <p:spPr>
          <a:xfrm>
            <a:off x="6220863" y="2354428"/>
            <a:ext cx="2095500" cy="1508760"/>
          </a:xfrm>
          <a:prstGeom prst="rect">
            <a:avLst/>
          </a:prstGeom>
        </p:spPr>
      </p:sp>
      <p:sp>
        <p:nvSpPr>
          <p:cNvPr id="6" name="Picture Placeholder 10"/>
          <p:cNvSpPr>
            <a:spLocks noGrp="1"/>
          </p:cNvSpPr>
          <p:nvPr>
            <p:ph type="pic" sz="quarter" idx="4294967295"/>
          </p:nvPr>
        </p:nvSpPr>
        <p:spPr>
          <a:xfrm>
            <a:off x="8422335" y="2354428"/>
            <a:ext cx="2095500" cy="150876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8137407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0121350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1257502" y="2395727"/>
            <a:ext cx="2438400" cy="3464544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4986073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3311236"/>
            <a:ext cx="12192000" cy="3546763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6242219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3150796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4988858" y="3106271"/>
            <a:ext cx="2266183" cy="396688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8612371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7922871" y="1769840"/>
            <a:ext cx="1898248" cy="3225353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55342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286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2328863" y="4202119"/>
            <a:ext cx="2255153" cy="3966882"/>
          </a:xfrm>
          <a:prstGeom prst="rect">
            <a:avLst/>
          </a:prstGeom>
        </p:spPr>
      </p:sp>
      <p:sp>
        <p:nvSpPr>
          <p:cNvPr id="7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4926590" y="3000145"/>
            <a:ext cx="2255153" cy="3966882"/>
          </a:xfrm>
          <a:prstGeom prst="rect">
            <a:avLst/>
          </a:prstGeom>
        </p:spPr>
      </p:sp>
      <p:sp>
        <p:nvSpPr>
          <p:cNvPr id="8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7527575" y="4220532"/>
            <a:ext cx="2255153" cy="396688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723412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8739679" y="1505368"/>
            <a:ext cx="1888348" cy="334395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0277915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1156447" y="2124635"/>
            <a:ext cx="2752165" cy="4733365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6956091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1419923" y="2057729"/>
            <a:ext cx="3382536" cy="216486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7010312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7715833" y="2071053"/>
            <a:ext cx="3382536" cy="216486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5923033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1068646" y="1865313"/>
            <a:ext cx="3382536" cy="216486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5313615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7006361" y="2117318"/>
            <a:ext cx="3382536" cy="216486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10958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66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50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8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8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80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2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670" r:id="rId13"/>
    <p:sldLayoutId id="2147483681" r:id="rId14"/>
    <p:sldLayoutId id="2147483713" r:id="rId15"/>
    <p:sldLayoutId id="2147483714" r:id="rId16"/>
    <p:sldLayoutId id="214748371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1" r:id="rId33"/>
    <p:sldLayoutId id="2147483752" r:id="rId34"/>
    <p:sldLayoutId id="2147483753" r:id="rId35"/>
    <p:sldLayoutId id="2147483754" r:id="rId36"/>
    <p:sldLayoutId id="2147483755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1" r:id="rId43"/>
    <p:sldLayoutId id="2147483762" r:id="rId44"/>
    <p:sldLayoutId id="2147483763" r:id="rId45"/>
    <p:sldLayoutId id="2147483764" r:id="rId4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microsoft.com/office/2018/10/relationships/comments" Target="../comments/modernComment_100_38119D6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em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emf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04698F19-E78E-487B-3884-3091408BC336}"/>
              </a:ext>
            </a:extLst>
          </p:cNvPr>
          <p:cNvSpPr txBox="1"/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B2E9B499-BD08-9CCE-FF8F-7091BE2441F0}"/>
              </a:ext>
            </a:extLst>
          </p:cNvPr>
          <p:cNvSpPr txBox="1"/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124BC2C-FA46-4095-BE78-EDC7C6C46859}"/>
              </a:ext>
            </a:extLst>
          </p:cNvPr>
          <p:cNvSpPr txBox="1">
            <a:spLocks/>
          </p:cNvSpPr>
          <p:nvPr/>
        </p:nvSpPr>
        <p:spPr>
          <a:xfrm>
            <a:off x="1524000" y="85632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600" b="1" dirty="0">
                <a:solidFill>
                  <a:schemeClr val="accent5">
                    <a:lumMod val="50000"/>
                  </a:schemeClr>
                </a:solidFill>
              </a:rPr>
              <a:t>Sesión 7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F648ED21-2124-4408-9AD3-99343DDDF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es-ES" sz="3600" dirty="0" err="1"/>
              <a:t>Refactor</a:t>
            </a:r>
            <a:r>
              <a:rPr lang="es-ES" sz="3600" dirty="0"/>
              <a:t>, Principios SOLID y buenas practicas de desarrollo.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7A96F3D-91B8-4FE5-8682-91BEE0F8E7F0}"/>
              </a:ext>
            </a:extLst>
          </p:cNvPr>
          <p:cNvCxnSpPr/>
          <p:nvPr/>
        </p:nvCxnSpPr>
        <p:spPr>
          <a:xfrm>
            <a:off x="2142978" y="3243925"/>
            <a:ext cx="79060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9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C66F2-504A-C4AC-FF10-24187EB026B7}"/>
              </a:ext>
            </a:extLst>
          </p:cNvPr>
          <p:cNvSpPr txBox="1"/>
          <p:nvPr/>
        </p:nvSpPr>
        <p:spPr>
          <a:xfrm>
            <a:off x="3307829" y="664556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Codigo</a:t>
            </a:r>
            <a:r>
              <a:rPr lang="en-US" sz="3600" dirty="0"/>
              <a:t> </a:t>
            </a:r>
            <a:r>
              <a:rPr lang="en-US" sz="3600" dirty="0" err="1"/>
              <a:t>duplicado</a:t>
            </a:r>
            <a:endParaRPr lang="en-CO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10755-FF50-9E78-0FE2-85E645204B98}"/>
              </a:ext>
            </a:extLst>
          </p:cNvPr>
          <p:cNvSpPr txBox="1"/>
          <p:nvPr/>
        </p:nvSpPr>
        <p:spPr>
          <a:xfrm>
            <a:off x="698500" y="2488295"/>
            <a:ext cx="3771900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El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duplicado</a:t>
            </a:r>
            <a:r>
              <a:rPr lang="en-US" dirty="0"/>
              <a:t> es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olor</a:t>
            </a:r>
            <a:r>
              <a:rPr lang="en-US" dirty="0"/>
              <a:t> del </a:t>
            </a:r>
            <a:r>
              <a:rPr lang="en-US" dirty="0" err="1"/>
              <a:t>código</a:t>
            </a:r>
            <a:r>
              <a:rPr lang="en-US" dirty="0"/>
              <a:t> que </a:t>
            </a:r>
            <a:r>
              <a:rPr lang="en-US" dirty="0" err="1"/>
              <a:t>vemos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 un </a:t>
            </a:r>
            <a:r>
              <a:rPr lang="en-US" dirty="0" err="1"/>
              <a:t>código</a:t>
            </a:r>
            <a:r>
              <a:rPr lang="en-US" dirty="0"/>
              <a:t> similar </a:t>
            </a:r>
            <a:r>
              <a:rPr lang="en-US" dirty="0" err="1"/>
              <a:t>repartido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lugares</a:t>
            </a:r>
            <a:r>
              <a:rPr lang="en-US" dirty="0"/>
              <a:t> de </a:t>
            </a:r>
            <a:r>
              <a:rPr lang="en-US" dirty="0" err="1"/>
              <a:t>nuestra</a:t>
            </a:r>
            <a:r>
              <a:rPr lang="en-US" dirty="0"/>
              <a:t> base de </a:t>
            </a:r>
            <a:r>
              <a:rPr lang="en-US" dirty="0" err="1"/>
              <a:t>código</a:t>
            </a:r>
            <a:r>
              <a:rPr lang="en-US" dirty="0"/>
              <a:t>. Es un </a:t>
            </a:r>
            <a:r>
              <a:rPr lang="en-US" dirty="0" err="1"/>
              <a:t>código</a:t>
            </a:r>
            <a:r>
              <a:rPr lang="en-US" dirty="0"/>
              <a:t> mal </a:t>
            </a:r>
            <a:r>
              <a:rPr lang="en-US" dirty="0" err="1"/>
              <a:t>estructurado</a:t>
            </a:r>
            <a:r>
              <a:rPr lang="en-US" dirty="0"/>
              <a:t> y </a:t>
            </a:r>
            <a:r>
              <a:rPr lang="en-US" dirty="0" err="1"/>
              <a:t>deberíamos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forma de </a:t>
            </a:r>
            <a:r>
              <a:rPr lang="en-US" dirty="0" err="1"/>
              <a:t>extraer</a:t>
            </a:r>
            <a:r>
              <a:rPr lang="en-US" dirty="0"/>
              <a:t> la </a:t>
            </a:r>
            <a:r>
              <a:rPr lang="en-US" dirty="0" err="1"/>
              <a:t>funcionalidad</a:t>
            </a:r>
            <a:r>
              <a:rPr lang="en-US" dirty="0"/>
              <a:t> </a:t>
            </a:r>
            <a:r>
              <a:rPr lang="en-US" dirty="0" err="1"/>
              <a:t>común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separado</a:t>
            </a:r>
            <a:r>
              <a:rPr lang="en-US" dirty="0"/>
              <a:t>.</a:t>
            </a:r>
            <a:endParaRPr lang="en-CO" dirty="0"/>
          </a:p>
        </p:txBody>
      </p:sp>
      <p:pic>
        <p:nvPicPr>
          <p:cNvPr id="13314" name="Picture 2" descr="Duplicate Code">
            <a:extLst>
              <a:ext uri="{FF2B5EF4-FFF2-40B4-BE49-F238E27FC236}">
                <a16:creationId xmlns:a16="http://schemas.microsoft.com/office/drawing/2014/main" id="{3834FE03-1565-2DAA-4164-F36495E12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1524000"/>
            <a:ext cx="635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45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A103E-8C4C-A963-514D-6B57303804F2}"/>
              </a:ext>
            </a:extLst>
          </p:cNvPr>
          <p:cNvSpPr txBox="1"/>
          <p:nvPr/>
        </p:nvSpPr>
        <p:spPr>
          <a:xfrm>
            <a:off x="3307829" y="664556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¿Que es Refactor?</a:t>
            </a:r>
          </a:p>
        </p:txBody>
      </p:sp>
      <p:pic>
        <p:nvPicPr>
          <p:cNvPr id="1026" name="Picture 2" descr="Example of the extract method refactoring in which two methods are... |  Download Scientific Diagram">
            <a:extLst>
              <a:ext uri="{FF2B5EF4-FFF2-40B4-BE49-F238E27FC236}">
                <a16:creationId xmlns:a16="http://schemas.microsoft.com/office/drawing/2014/main" id="{ED76C2DF-EF32-90B0-A473-54793721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1547405"/>
            <a:ext cx="8750300" cy="442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37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pic>
        <p:nvPicPr>
          <p:cNvPr id="1026" name="Picture 2" descr="Conoce el proceso del naming en 5 sencillos pasos | Domestika">
            <a:extLst>
              <a:ext uri="{FF2B5EF4-FFF2-40B4-BE49-F238E27FC236}">
                <a16:creationId xmlns:a16="http://schemas.microsoft.com/office/drawing/2014/main" id="{DEE079A6-DEED-6530-E895-EB1F0CDAB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991" y="1400920"/>
            <a:ext cx="7726017" cy="405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44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A103E-8C4C-A963-514D-6B57303804F2}"/>
              </a:ext>
            </a:extLst>
          </p:cNvPr>
          <p:cNvSpPr txBox="1"/>
          <p:nvPr/>
        </p:nvSpPr>
        <p:spPr>
          <a:xfrm>
            <a:off x="3307829" y="664556"/>
            <a:ext cx="5576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¿Que son los principios SOLID?</a:t>
            </a:r>
          </a:p>
        </p:txBody>
      </p:sp>
      <p:pic>
        <p:nvPicPr>
          <p:cNvPr id="3074" name="Picture 2" descr="Principios SOLID">
            <a:extLst>
              <a:ext uri="{FF2B5EF4-FFF2-40B4-BE49-F238E27FC236}">
                <a16:creationId xmlns:a16="http://schemas.microsoft.com/office/drawing/2014/main" id="{FA2B7C95-4EDB-67AE-05AA-3880FEF89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435" y="2245921"/>
            <a:ext cx="6465128" cy="334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05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A103E-8C4C-A963-514D-6B57303804F2}"/>
              </a:ext>
            </a:extLst>
          </p:cNvPr>
          <p:cNvSpPr txBox="1"/>
          <p:nvPr/>
        </p:nvSpPr>
        <p:spPr>
          <a:xfrm>
            <a:off x="3307829" y="664556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Responsabilidad Unica.</a:t>
            </a:r>
          </a:p>
        </p:txBody>
      </p:sp>
      <p:pic>
        <p:nvPicPr>
          <p:cNvPr id="5122" name="Picture 2" descr="SOLID: Principio de Responsabilidad Única">
            <a:extLst>
              <a:ext uri="{FF2B5EF4-FFF2-40B4-BE49-F238E27FC236}">
                <a16:creationId xmlns:a16="http://schemas.microsoft.com/office/drawing/2014/main" id="{93C6C6AA-7485-D0F5-216F-024243F25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541" y="1451438"/>
            <a:ext cx="6675121" cy="474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00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A103E-8C4C-A963-514D-6B57303804F2}"/>
              </a:ext>
            </a:extLst>
          </p:cNvPr>
          <p:cNvSpPr txBox="1"/>
          <p:nvPr/>
        </p:nvSpPr>
        <p:spPr>
          <a:xfrm>
            <a:off x="3307829" y="664556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Responsabilidad Unica.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A4984-A3EC-25E5-63B6-7A1DAC39868B}"/>
              </a:ext>
            </a:extLst>
          </p:cNvPr>
          <p:cNvSpPr txBox="1"/>
          <p:nvPr/>
        </p:nvSpPr>
        <p:spPr>
          <a:xfrm>
            <a:off x="2059771" y="1906073"/>
            <a:ext cx="886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Ejemplo: Tenemos un servicio que requiere logear un usuario,</a:t>
            </a:r>
          </a:p>
          <a:p>
            <a:r>
              <a:rPr lang="en-US" dirty="0"/>
              <a:t>P</a:t>
            </a:r>
            <a:r>
              <a:rPr lang="en-CO" dirty="0"/>
              <a:t>ara saber esto se debe buscar un usuario en base de datos y retornar si se pudo logear o no.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05F066-7F03-A545-3BA5-317DF3D0CFD6}"/>
              </a:ext>
            </a:extLst>
          </p:cNvPr>
          <p:cNvSpPr txBox="1"/>
          <p:nvPr/>
        </p:nvSpPr>
        <p:spPr>
          <a:xfrm>
            <a:off x="2393863" y="3244334"/>
            <a:ext cx="740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Como mejoramos esta clase para aplicar el patron de responsabilidad unica.?</a:t>
            </a:r>
          </a:p>
        </p:txBody>
      </p:sp>
    </p:spTree>
    <p:extLst>
      <p:ext uri="{BB962C8B-B14F-4D97-AF65-F5344CB8AC3E}">
        <p14:creationId xmlns:p14="http://schemas.microsoft.com/office/powerpoint/2010/main" val="369358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A103E-8C4C-A963-514D-6B57303804F2}"/>
              </a:ext>
            </a:extLst>
          </p:cNvPr>
          <p:cNvSpPr txBox="1"/>
          <p:nvPr/>
        </p:nvSpPr>
        <p:spPr>
          <a:xfrm>
            <a:off x="3307829" y="664556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Abierto cerrado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DC791-C64B-6D11-0CF3-4876AB422ECD}"/>
              </a:ext>
            </a:extLst>
          </p:cNvPr>
          <p:cNvSpPr txBox="1"/>
          <p:nvPr/>
        </p:nvSpPr>
        <p:spPr>
          <a:xfrm>
            <a:off x="1166191" y="2252869"/>
            <a:ext cx="3834768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CO" sz="2800" dirty="0"/>
              <a:t>Abierto para la extension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4E021-FB02-56B9-EBE8-9E4A608BE19F}"/>
              </a:ext>
            </a:extLst>
          </p:cNvPr>
          <p:cNvSpPr txBox="1"/>
          <p:nvPr/>
        </p:nvSpPr>
        <p:spPr>
          <a:xfrm>
            <a:off x="7338304" y="2252869"/>
            <a:ext cx="4365234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CO" sz="2800" dirty="0"/>
              <a:t>Cerrado para la modificacion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752284-A921-3509-733B-F0FEE8BF4E1B}"/>
              </a:ext>
            </a:extLst>
          </p:cNvPr>
          <p:cNvSpPr txBox="1"/>
          <p:nvPr/>
        </p:nvSpPr>
        <p:spPr>
          <a:xfrm>
            <a:off x="1120153" y="3437464"/>
            <a:ext cx="3723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6E6E6E"/>
                </a:solidFill>
                <a:effectLst/>
                <a:latin typeface="sourcesanspro-regular"/>
              </a:rPr>
              <a:t>Ejemplo</a:t>
            </a:r>
            <a:r>
              <a:rPr lang="en-US" b="0" i="0" dirty="0">
                <a:solidFill>
                  <a:srgbClr val="6E6E6E"/>
                </a:solidFill>
                <a:effectLst/>
                <a:latin typeface="sourcesanspro-regular"/>
              </a:rPr>
              <a:t>: </a:t>
            </a:r>
            <a:r>
              <a:rPr lang="en-US" b="0" i="0" dirty="0" err="1">
                <a:solidFill>
                  <a:srgbClr val="6E6E6E"/>
                </a:solidFill>
                <a:effectLst/>
                <a:latin typeface="sourcesanspro-regular"/>
              </a:rPr>
              <a:t>Imaginemos</a:t>
            </a:r>
            <a:r>
              <a:rPr lang="en-US" b="0" i="0" dirty="0">
                <a:solidFill>
                  <a:srgbClr val="6E6E6E"/>
                </a:solidFill>
                <a:effectLst/>
                <a:latin typeface="sourcesanspro-regular"/>
              </a:rPr>
              <a:t> que </a:t>
            </a:r>
            <a:r>
              <a:rPr lang="en-US" b="0" i="0" dirty="0" err="1">
                <a:solidFill>
                  <a:srgbClr val="6E6E6E"/>
                </a:solidFill>
                <a:effectLst/>
                <a:latin typeface="sourcesanspro-regular"/>
              </a:rPr>
              <a:t>tenemos</a:t>
            </a:r>
            <a:r>
              <a:rPr lang="en-US" b="0" i="0" dirty="0">
                <a:solidFill>
                  <a:srgbClr val="6E6E6E"/>
                </a:solidFill>
                <a:effectLst/>
                <a:latin typeface="sourcesanspro-regular"/>
              </a:rPr>
              <a:t> que </a:t>
            </a:r>
            <a:r>
              <a:rPr lang="en-US" b="0" i="0" dirty="0" err="1">
                <a:solidFill>
                  <a:srgbClr val="6E6E6E"/>
                </a:solidFill>
                <a:effectLst/>
                <a:latin typeface="sourcesanspro-regular"/>
              </a:rPr>
              <a:t>desarrollar</a:t>
            </a:r>
            <a:r>
              <a:rPr lang="en-US" b="0" i="0" dirty="0">
                <a:solidFill>
                  <a:srgbClr val="6E6E6E"/>
                </a:solidFill>
                <a:effectLst/>
                <a:latin typeface="sourcesanspro-regular"/>
              </a:rPr>
              <a:t> </a:t>
            </a:r>
            <a:r>
              <a:rPr lang="en-US" b="0" i="0" dirty="0" err="1">
                <a:solidFill>
                  <a:srgbClr val="6E6E6E"/>
                </a:solidFill>
                <a:effectLst/>
                <a:latin typeface="sourcesanspro-regular"/>
              </a:rPr>
              <a:t>una</a:t>
            </a:r>
            <a:r>
              <a:rPr lang="en-US" b="0" i="0" dirty="0">
                <a:solidFill>
                  <a:srgbClr val="6E6E6E"/>
                </a:solidFill>
                <a:effectLst/>
                <a:latin typeface="sourcesanspro-regular"/>
              </a:rPr>
              <a:t> </a:t>
            </a:r>
            <a:r>
              <a:rPr lang="en-US" b="0" i="0" dirty="0" err="1">
                <a:solidFill>
                  <a:srgbClr val="6E6E6E"/>
                </a:solidFill>
                <a:effectLst/>
                <a:latin typeface="sourcesanspro-regular"/>
              </a:rPr>
              <a:t>aplicación</a:t>
            </a:r>
            <a:r>
              <a:rPr lang="en-US" b="0" i="0" dirty="0">
                <a:solidFill>
                  <a:srgbClr val="6E6E6E"/>
                </a:solidFill>
                <a:effectLst/>
                <a:latin typeface="sourcesanspro-regular"/>
              </a:rPr>
              <a:t> para </a:t>
            </a:r>
            <a:r>
              <a:rPr lang="en-US" b="0" i="0" dirty="0" err="1">
                <a:solidFill>
                  <a:srgbClr val="6E6E6E"/>
                </a:solidFill>
                <a:effectLst/>
                <a:latin typeface="sourcesanspro-regular"/>
              </a:rPr>
              <a:t>dibujar</a:t>
            </a:r>
            <a:r>
              <a:rPr lang="en-US" b="0" i="0" dirty="0">
                <a:solidFill>
                  <a:srgbClr val="6E6E6E"/>
                </a:solidFill>
                <a:effectLst/>
                <a:latin typeface="sourcesanspro-regular"/>
              </a:rPr>
              <a:t> Simpsons. </a:t>
            </a:r>
            <a:r>
              <a:rPr lang="en-US" b="0" i="0" dirty="0" err="1">
                <a:solidFill>
                  <a:srgbClr val="6E6E6E"/>
                </a:solidFill>
                <a:effectLst/>
                <a:latin typeface="sourcesanspro-regular"/>
              </a:rPr>
              <a:t>En</a:t>
            </a:r>
            <a:r>
              <a:rPr lang="en-US" b="0" i="0" dirty="0">
                <a:solidFill>
                  <a:srgbClr val="6E6E6E"/>
                </a:solidFill>
                <a:effectLst/>
                <a:latin typeface="sourcesanspro-regular"/>
              </a:rPr>
              <a:t> un principio solo </a:t>
            </a:r>
            <a:r>
              <a:rPr lang="en-US" b="0" i="0" dirty="0" err="1">
                <a:solidFill>
                  <a:srgbClr val="6E6E6E"/>
                </a:solidFill>
                <a:effectLst/>
                <a:latin typeface="sourcesanspro-regular"/>
              </a:rPr>
              <a:t>necesitamos</a:t>
            </a:r>
            <a:r>
              <a:rPr lang="en-US" b="0" i="0" dirty="0">
                <a:solidFill>
                  <a:srgbClr val="6E6E6E"/>
                </a:solidFill>
                <a:effectLst/>
                <a:latin typeface="sourcesanspro-regular"/>
              </a:rPr>
              <a:t> </a:t>
            </a:r>
            <a:r>
              <a:rPr lang="en-US" b="0" i="0" dirty="0" err="1">
                <a:solidFill>
                  <a:srgbClr val="6E6E6E"/>
                </a:solidFill>
                <a:effectLst/>
                <a:latin typeface="sourcesanspro-regular"/>
              </a:rPr>
              <a:t>dibujar</a:t>
            </a:r>
            <a:r>
              <a:rPr lang="en-US" b="0" i="0" dirty="0">
                <a:solidFill>
                  <a:srgbClr val="6E6E6E"/>
                </a:solidFill>
                <a:effectLst/>
                <a:latin typeface="sourcesanspro-regular"/>
              </a:rPr>
              <a:t> a </a:t>
            </a:r>
            <a:r>
              <a:rPr lang="en-US" b="0" i="0" dirty="0" err="1">
                <a:solidFill>
                  <a:srgbClr val="6E6E6E"/>
                </a:solidFill>
                <a:effectLst/>
                <a:latin typeface="sourcesanspro-regular"/>
              </a:rPr>
              <a:t>Homero</a:t>
            </a:r>
            <a:r>
              <a:rPr lang="en-US" b="0" i="0" dirty="0">
                <a:solidFill>
                  <a:srgbClr val="6E6E6E"/>
                </a:solidFill>
                <a:effectLst/>
                <a:latin typeface="sourcesanspro-regular"/>
              </a:rPr>
              <a:t>.</a:t>
            </a:r>
            <a:endParaRPr lang="en-C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9A729F-F081-FE6C-3DD7-7AA3D718B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390" y="3437464"/>
            <a:ext cx="5806321" cy="125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3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A103E-8C4C-A963-514D-6B57303804F2}"/>
              </a:ext>
            </a:extLst>
          </p:cNvPr>
          <p:cNvSpPr txBox="1"/>
          <p:nvPr/>
        </p:nvSpPr>
        <p:spPr>
          <a:xfrm>
            <a:off x="3307829" y="664556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Abierto cerrado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752284-A921-3509-733B-F0FEE8BF4E1B}"/>
              </a:ext>
            </a:extLst>
          </p:cNvPr>
          <p:cNvSpPr txBox="1"/>
          <p:nvPr/>
        </p:nvSpPr>
        <p:spPr>
          <a:xfrm>
            <a:off x="988209" y="2903793"/>
            <a:ext cx="3723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 err="1">
                <a:solidFill>
                  <a:srgbClr val="6E6E6E"/>
                </a:solidFill>
                <a:effectLst/>
                <a:latin typeface="sourcesanspro-regular"/>
              </a:rPr>
              <a:t>Ahora</a:t>
            </a:r>
            <a:r>
              <a:rPr lang="en-US" b="0" i="0" dirty="0">
                <a:solidFill>
                  <a:srgbClr val="6E6E6E"/>
                </a:solidFill>
                <a:effectLst/>
                <a:latin typeface="sourcesanspro-regular"/>
              </a:rPr>
              <a:t> </a:t>
            </a:r>
            <a:r>
              <a:rPr lang="en-US" b="0" i="0" dirty="0" err="1">
                <a:solidFill>
                  <a:srgbClr val="6E6E6E"/>
                </a:solidFill>
                <a:effectLst/>
                <a:latin typeface="sourcesanspro-regular"/>
              </a:rPr>
              <a:t>imaginemos</a:t>
            </a:r>
            <a:r>
              <a:rPr lang="en-US" b="0" i="0" dirty="0">
                <a:solidFill>
                  <a:srgbClr val="6E6E6E"/>
                </a:solidFill>
                <a:effectLst/>
                <a:latin typeface="sourcesanspro-regular"/>
              </a:rPr>
              <a:t> un nuevo </a:t>
            </a:r>
            <a:r>
              <a:rPr lang="en-US" b="0" i="0" dirty="0" err="1">
                <a:solidFill>
                  <a:srgbClr val="6E6E6E"/>
                </a:solidFill>
                <a:effectLst/>
                <a:latin typeface="sourcesanspro-regular"/>
              </a:rPr>
              <a:t>requerimiento</a:t>
            </a:r>
            <a:r>
              <a:rPr lang="en-US" b="0" i="0" dirty="0">
                <a:solidFill>
                  <a:srgbClr val="6E6E6E"/>
                </a:solidFill>
                <a:effectLst/>
                <a:latin typeface="sourcesanspro-regular"/>
              </a:rPr>
              <a:t>. </a:t>
            </a:r>
            <a:r>
              <a:rPr lang="en-US" b="1" i="0" dirty="0" err="1">
                <a:solidFill>
                  <a:srgbClr val="6E6E6E"/>
                </a:solidFill>
                <a:effectLst/>
                <a:latin typeface="sourcesanspro-regular"/>
              </a:rPr>
              <a:t>Tenemos</a:t>
            </a:r>
            <a:r>
              <a:rPr lang="en-US" b="1" i="0" dirty="0">
                <a:solidFill>
                  <a:srgbClr val="6E6E6E"/>
                </a:solidFill>
                <a:effectLst/>
                <a:latin typeface="sourcesanspro-regular"/>
              </a:rPr>
              <a:t> que </a:t>
            </a:r>
            <a:r>
              <a:rPr lang="en-US" b="1" i="0" dirty="0" err="1">
                <a:solidFill>
                  <a:srgbClr val="6E6E6E"/>
                </a:solidFill>
                <a:effectLst/>
                <a:latin typeface="sourcesanspro-regular"/>
              </a:rPr>
              <a:t>dibujar</a:t>
            </a:r>
            <a:r>
              <a:rPr lang="en-US" b="1" i="0" dirty="0">
                <a:solidFill>
                  <a:srgbClr val="6E6E6E"/>
                </a:solidFill>
                <a:effectLst/>
                <a:latin typeface="sourcesanspro-regular"/>
              </a:rPr>
              <a:t> a </a:t>
            </a:r>
            <a:r>
              <a:rPr lang="en-US" b="1" i="0" dirty="0" err="1">
                <a:solidFill>
                  <a:srgbClr val="6E6E6E"/>
                </a:solidFill>
                <a:effectLst/>
                <a:latin typeface="sourcesanspro-regular"/>
              </a:rPr>
              <a:t>toda</a:t>
            </a:r>
            <a:r>
              <a:rPr lang="en-US" b="1" i="0" dirty="0">
                <a:solidFill>
                  <a:srgbClr val="6E6E6E"/>
                </a:solidFill>
                <a:effectLst/>
                <a:latin typeface="sourcesanspro-regular"/>
              </a:rPr>
              <a:t> la </a:t>
            </a:r>
            <a:r>
              <a:rPr lang="en-US" b="1" i="0" dirty="0" err="1">
                <a:solidFill>
                  <a:srgbClr val="6E6E6E"/>
                </a:solidFill>
                <a:effectLst/>
                <a:latin typeface="sourcesanspro-regular"/>
              </a:rPr>
              <a:t>familia</a:t>
            </a:r>
            <a:r>
              <a:rPr lang="en-US" b="1" i="0" dirty="0">
                <a:solidFill>
                  <a:srgbClr val="6E6E6E"/>
                </a:solidFill>
                <a:effectLst/>
                <a:latin typeface="sourcesanspro-regular"/>
              </a:rPr>
              <a:t> Simpson</a:t>
            </a:r>
            <a:r>
              <a:rPr lang="en-US" b="0" i="0" dirty="0">
                <a:solidFill>
                  <a:srgbClr val="6E6E6E"/>
                </a:solidFill>
                <a:effectLst/>
                <a:latin typeface="sourcesanspro-regular"/>
              </a:rPr>
              <a:t>.</a:t>
            </a:r>
          </a:p>
          <a:p>
            <a:br>
              <a:rPr lang="en-US" dirty="0"/>
            </a:br>
            <a:endParaRPr lang="en-C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B54CC-4533-9FA2-CF7E-CEF4A7DA0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075" y="1630005"/>
            <a:ext cx="59309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9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A103E-8C4C-A963-514D-6B57303804F2}"/>
              </a:ext>
            </a:extLst>
          </p:cNvPr>
          <p:cNvSpPr txBox="1"/>
          <p:nvPr/>
        </p:nvSpPr>
        <p:spPr>
          <a:xfrm>
            <a:off x="3307829" y="664556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Abierto cerrado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752284-A921-3509-733B-F0FEE8BF4E1B}"/>
              </a:ext>
            </a:extLst>
          </p:cNvPr>
          <p:cNvSpPr txBox="1"/>
          <p:nvPr/>
        </p:nvSpPr>
        <p:spPr>
          <a:xfrm>
            <a:off x="836759" y="1630005"/>
            <a:ext cx="3723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 err="1">
                <a:solidFill>
                  <a:srgbClr val="6E6E6E"/>
                </a:solidFill>
                <a:effectLst/>
                <a:latin typeface="sourcesanspro-regular"/>
              </a:rPr>
              <a:t>Ahora</a:t>
            </a:r>
            <a:r>
              <a:rPr lang="en-US" b="0" i="0" dirty="0">
                <a:solidFill>
                  <a:srgbClr val="6E6E6E"/>
                </a:solidFill>
                <a:effectLst/>
                <a:latin typeface="sourcesanspro-regular"/>
              </a:rPr>
              <a:t> </a:t>
            </a:r>
            <a:r>
              <a:rPr lang="en-US" b="0" i="0" dirty="0" err="1">
                <a:solidFill>
                  <a:srgbClr val="6E6E6E"/>
                </a:solidFill>
                <a:effectLst/>
                <a:latin typeface="sourcesanspro-regular"/>
              </a:rPr>
              <a:t>imaginemos</a:t>
            </a:r>
            <a:r>
              <a:rPr lang="en-US" b="0" i="0" dirty="0">
                <a:solidFill>
                  <a:srgbClr val="6E6E6E"/>
                </a:solidFill>
                <a:effectLst/>
                <a:latin typeface="sourcesanspro-regular"/>
              </a:rPr>
              <a:t> un nuevo </a:t>
            </a:r>
            <a:r>
              <a:rPr lang="en-US" b="0" i="0" dirty="0" err="1">
                <a:solidFill>
                  <a:srgbClr val="6E6E6E"/>
                </a:solidFill>
                <a:effectLst/>
                <a:latin typeface="sourcesanspro-regular"/>
              </a:rPr>
              <a:t>requerimiento</a:t>
            </a:r>
            <a:r>
              <a:rPr lang="en-US" b="0" i="0" dirty="0">
                <a:solidFill>
                  <a:srgbClr val="6E6E6E"/>
                </a:solidFill>
                <a:effectLst/>
                <a:latin typeface="sourcesanspro-regular"/>
              </a:rPr>
              <a:t>. </a:t>
            </a:r>
            <a:r>
              <a:rPr lang="en-US" b="1" i="0" dirty="0" err="1">
                <a:solidFill>
                  <a:srgbClr val="6E6E6E"/>
                </a:solidFill>
                <a:effectLst/>
                <a:latin typeface="sourcesanspro-regular"/>
              </a:rPr>
              <a:t>Tenemos</a:t>
            </a:r>
            <a:r>
              <a:rPr lang="en-US" b="1" i="0" dirty="0">
                <a:solidFill>
                  <a:srgbClr val="6E6E6E"/>
                </a:solidFill>
                <a:effectLst/>
                <a:latin typeface="sourcesanspro-regular"/>
              </a:rPr>
              <a:t> que </a:t>
            </a:r>
            <a:r>
              <a:rPr lang="en-US" b="1" i="0" dirty="0" err="1">
                <a:solidFill>
                  <a:srgbClr val="6E6E6E"/>
                </a:solidFill>
                <a:effectLst/>
                <a:latin typeface="sourcesanspro-regular"/>
              </a:rPr>
              <a:t>dibujar</a:t>
            </a:r>
            <a:r>
              <a:rPr lang="en-US" b="1" i="0" dirty="0">
                <a:solidFill>
                  <a:srgbClr val="6E6E6E"/>
                </a:solidFill>
                <a:effectLst/>
                <a:latin typeface="sourcesanspro-regular"/>
              </a:rPr>
              <a:t> a </a:t>
            </a:r>
            <a:r>
              <a:rPr lang="en-US" b="1" i="0" dirty="0" err="1">
                <a:solidFill>
                  <a:srgbClr val="6E6E6E"/>
                </a:solidFill>
                <a:effectLst/>
                <a:latin typeface="sourcesanspro-regular"/>
              </a:rPr>
              <a:t>toda</a:t>
            </a:r>
            <a:r>
              <a:rPr lang="en-US" b="1" i="0" dirty="0">
                <a:solidFill>
                  <a:srgbClr val="6E6E6E"/>
                </a:solidFill>
                <a:effectLst/>
                <a:latin typeface="sourcesanspro-regular"/>
              </a:rPr>
              <a:t> la </a:t>
            </a:r>
            <a:r>
              <a:rPr lang="en-US" b="1" i="0" dirty="0" err="1">
                <a:solidFill>
                  <a:srgbClr val="6E6E6E"/>
                </a:solidFill>
                <a:effectLst/>
                <a:latin typeface="sourcesanspro-regular"/>
              </a:rPr>
              <a:t>familia</a:t>
            </a:r>
            <a:r>
              <a:rPr lang="en-US" b="1" i="0" dirty="0">
                <a:solidFill>
                  <a:srgbClr val="6E6E6E"/>
                </a:solidFill>
                <a:effectLst/>
                <a:latin typeface="sourcesanspro-regular"/>
              </a:rPr>
              <a:t> Simpson</a:t>
            </a:r>
            <a:r>
              <a:rPr lang="en-US" b="0" i="0" dirty="0">
                <a:solidFill>
                  <a:srgbClr val="6E6E6E"/>
                </a:solidFill>
                <a:effectLst/>
                <a:latin typeface="sourcesanspro-regular"/>
              </a:rPr>
              <a:t>.</a:t>
            </a:r>
          </a:p>
          <a:p>
            <a:br>
              <a:rPr lang="en-US" dirty="0"/>
            </a:br>
            <a:endParaRPr lang="en-C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B54CC-4533-9FA2-CF7E-CEF4A7DA0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075" y="1630005"/>
            <a:ext cx="5930900" cy="37465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31A822A7-88B3-A86F-985D-680058D15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2" y="3236004"/>
            <a:ext cx="4047754" cy="188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88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A103E-8C4C-A963-514D-6B57303804F2}"/>
              </a:ext>
            </a:extLst>
          </p:cNvPr>
          <p:cNvSpPr txBox="1"/>
          <p:nvPr/>
        </p:nvSpPr>
        <p:spPr>
          <a:xfrm>
            <a:off x="3307829" y="664556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Abierto cerrado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0F367-4F7D-A50C-F578-FBA08C2F8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1552654"/>
            <a:ext cx="7772400" cy="2215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66E7EC-9821-5447-105E-6F30753B2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3716321"/>
            <a:ext cx="3615911" cy="209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9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54DF2-188F-49E3-98A5-A590FA054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496"/>
            <a:ext cx="10515600" cy="1325563"/>
          </a:xfrm>
        </p:spPr>
        <p:txBody>
          <a:bodyPr/>
          <a:lstStyle/>
          <a:p>
            <a:r>
              <a:rPr lang="es-CO" sz="6000" dirty="0"/>
              <a:t>Contenido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187BBA-0C9F-41F2-BBC8-85519317D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4631"/>
            <a:ext cx="8319868" cy="4400621"/>
          </a:xfrm>
        </p:spPr>
        <p:txBody>
          <a:bodyPr>
            <a:normAutofit/>
          </a:bodyPr>
          <a:lstStyle/>
          <a:p>
            <a:pPr marL="1371600" lvl="3" indent="0">
              <a:buNone/>
            </a:pPr>
            <a:r>
              <a:rPr lang="es-ES" sz="2000" dirty="0"/>
              <a:t> </a:t>
            </a:r>
          </a:p>
          <a:p>
            <a:pPr marL="1885950" lvl="3" indent="-514350">
              <a:buFont typeface="+mj-lt"/>
              <a:buAutoNum type="arabicPeriod"/>
            </a:pPr>
            <a:r>
              <a:rPr lang="es-ES" sz="2000" dirty="0" err="1"/>
              <a:t>Code</a:t>
            </a:r>
            <a:r>
              <a:rPr lang="es-ES" sz="2000" dirty="0"/>
              <a:t> </a:t>
            </a:r>
            <a:r>
              <a:rPr lang="es-ES" sz="2000" dirty="0" err="1"/>
              <a:t>Smells</a:t>
            </a:r>
            <a:endParaRPr lang="es-ES" sz="2000" dirty="0"/>
          </a:p>
          <a:p>
            <a:pPr marL="1885950" lvl="3" indent="-514350">
              <a:buFont typeface="+mj-lt"/>
              <a:buAutoNum type="arabicPeriod"/>
            </a:pPr>
            <a:r>
              <a:rPr lang="es-ES" sz="2000" dirty="0" err="1"/>
              <a:t>Refactor</a:t>
            </a:r>
            <a:endParaRPr lang="es-ES" sz="2000" dirty="0"/>
          </a:p>
          <a:p>
            <a:pPr marL="1885950" lvl="3" indent="-514350">
              <a:buFont typeface="+mj-lt"/>
              <a:buAutoNum type="arabicPeriod"/>
            </a:pPr>
            <a:r>
              <a:rPr lang="es-ES" sz="2000" dirty="0"/>
              <a:t>Principios SOLID</a:t>
            </a:r>
          </a:p>
          <a:p>
            <a:pPr marL="1885950" lvl="3" indent="-514350">
              <a:buFont typeface="+mj-lt"/>
              <a:buAutoNum type="arabicPeriod"/>
            </a:pPr>
            <a:r>
              <a:rPr lang="es-ES" sz="2000" dirty="0"/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1066981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A103E-8C4C-A963-514D-6B57303804F2}"/>
              </a:ext>
            </a:extLst>
          </p:cNvPr>
          <p:cNvSpPr txBox="1"/>
          <p:nvPr/>
        </p:nvSpPr>
        <p:spPr>
          <a:xfrm>
            <a:off x="3193774" y="797078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Sustitucion de Liskov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BADB3-A354-F9B9-9497-8F7835D8633D}"/>
              </a:ext>
            </a:extLst>
          </p:cNvPr>
          <p:cNvSpPr txBox="1"/>
          <p:nvPr/>
        </p:nvSpPr>
        <p:spPr>
          <a:xfrm>
            <a:off x="2758492" y="2228671"/>
            <a:ext cx="6510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Si </a:t>
            </a:r>
            <a:r>
              <a:rPr lang="en-US" b="1" i="0" dirty="0" err="1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cuando</a:t>
            </a:r>
            <a:r>
              <a:rPr lang="en-US" b="1" i="0" dirty="0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dirty="0" err="1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sobreescribimos</a:t>
            </a:r>
            <a:r>
              <a:rPr lang="en-US" b="1" i="0" dirty="0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 un </a:t>
            </a:r>
            <a:r>
              <a:rPr lang="en-US" b="1" i="0" dirty="0" err="1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método</a:t>
            </a:r>
            <a:r>
              <a:rPr lang="en-US" b="1" i="0" dirty="0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dirty="0" err="1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b="1" i="0" dirty="0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 la </a:t>
            </a:r>
            <a:r>
              <a:rPr lang="en-US" b="1" i="0" dirty="0" err="1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clase</a:t>
            </a:r>
            <a:r>
              <a:rPr lang="en-US" b="1" i="0" dirty="0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 que </a:t>
            </a:r>
            <a:r>
              <a:rPr lang="en-US" b="1" i="0" dirty="0" err="1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hereda</a:t>
            </a:r>
            <a:r>
              <a:rPr lang="en-US" b="1" i="0" dirty="0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dirty="0" err="1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necesitamos</a:t>
            </a:r>
            <a:r>
              <a:rPr lang="en-US" b="1" i="0" dirty="0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dirty="0" err="1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lanzar</a:t>
            </a:r>
            <a:r>
              <a:rPr lang="en-US" b="1" i="0" dirty="0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dirty="0" err="1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una</a:t>
            </a:r>
            <a:r>
              <a:rPr lang="en-US" b="1" i="0" dirty="0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dirty="0" err="1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excepción</a:t>
            </a:r>
            <a:r>
              <a:rPr lang="en-US" b="1" i="0" dirty="0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 o no </a:t>
            </a:r>
            <a:r>
              <a:rPr lang="en-US" b="1" i="0" dirty="0" err="1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realiza</a:t>
            </a:r>
            <a:r>
              <a:rPr lang="en-US" b="1" i="0" dirty="0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 nada, </a:t>
            </a:r>
            <a:r>
              <a:rPr lang="en-US" b="1" i="0" dirty="0" err="1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entonces</a:t>
            </a:r>
            <a:r>
              <a:rPr lang="en-US" b="1" i="0" dirty="0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dirty="0" err="1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probablemente</a:t>
            </a:r>
            <a:r>
              <a:rPr lang="en-US" b="1" i="0" dirty="0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dirty="0" err="1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estamos</a:t>
            </a:r>
            <a:r>
              <a:rPr lang="en-US" b="1" i="0" dirty="0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dirty="0" err="1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violando</a:t>
            </a:r>
            <a:r>
              <a:rPr lang="en-US" b="1" i="0" dirty="0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dirty="0" err="1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el</a:t>
            </a:r>
            <a:r>
              <a:rPr lang="en-US" b="1" i="0" dirty="0">
                <a:solidFill>
                  <a:srgbClr val="565656"/>
                </a:solidFill>
                <a:effectLst/>
                <a:latin typeface="Open Sans" panose="020B0606030504020204" pitchFamily="34" charset="0"/>
              </a:rPr>
              <a:t> LSP.</a:t>
            </a:r>
            <a:endParaRPr lang="en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B3F6A2-38AE-9700-55D2-22B9AD8F1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84" y="3006388"/>
            <a:ext cx="2679700" cy="336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19704-F90E-3C6B-8BF5-9FE4B38AA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4731" y="1762540"/>
            <a:ext cx="967147" cy="4101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ACA963-7657-64F1-0C31-839662EE27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053" y="3429371"/>
            <a:ext cx="5330687" cy="276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A103E-8C4C-A963-514D-6B57303804F2}"/>
              </a:ext>
            </a:extLst>
          </p:cNvPr>
          <p:cNvSpPr txBox="1"/>
          <p:nvPr/>
        </p:nvSpPr>
        <p:spPr>
          <a:xfrm>
            <a:off x="3193774" y="797078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Sustitucion de Liskov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BADB3-A354-F9B9-9497-8F7835D8633D}"/>
              </a:ext>
            </a:extLst>
          </p:cNvPr>
          <p:cNvSpPr txBox="1"/>
          <p:nvPr/>
        </p:nvSpPr>
        <p:spPr>
          <a:xfrm>
            <a:off x="2982084" y="3813314"/>
            <a:ext cx="6510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  No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podemos</a:t>
            </a:r>
            <a:r>
              <a:rPr lang="en-US" b="0" i="0" dirty="0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substituir</a:t>
            </a:r>
            <a:r>
              <a:rPr lang="en-US" b="0" i="0" dirty="0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 la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clase</a:t>
            </a:r>
            <a:r>
              <a:rPr lang="en-US" b="0" i="0" dirty="0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 padre (T)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por</a:t>
            </a:r>
            <a:r>
              <a:rPr lang="en-US" b="0" i="0" dirty="0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 la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clase</a:t>
            </a:r>
            <a:r>
              <a:rPr lang="en-US" b="0" i="0" dirty="0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hija</a:t>
            </a:r>
            <a:r>
              <a:rPr lang="en-US" b="0" i="0" dirty="0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 (S)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en</a:t>
            </a:r>
            <a:r>
              <a:rPr lang="en-US" b="0" i="0" dirty="0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muchos</a:t>
            </a:r>
            <a:r>
              <a:rPr lang="en-US" b="0" i="0" dirty="0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lugares</a:t>
            </a:r>
            <a:r>
              <a:rPr lang="en-US" b="0" i="0" dirty="0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 del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programa</a:t>
            </a:r>
            <a:r>
              <a:rPr lang="en-US" b="0" i="0" dirty="0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 sin que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esto</a:t>
            </a:r>
            <a:r>
              <a:rPr lang="en-US" b="0" i="0" dirty="0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implique</a:t>
            </a:r>
            <a:r>
              <a:rPr lang="en-US" b="0" i="0" dirty="0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 un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cambio</a:t>
            </a:r>
            <a:r>
              <a:rPr lang="en-US" b="0" i="0" dirty="0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 de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comportamiento</a:t>
            </a:r>
            <a:r>
              <a:rPr lang="en-US" b="0" i="0" dirty="0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importante</a:t>
            </a:r>
            <a:r>
              <a:rPr lang="en-US" b="0" i="0" dirty="0">
                <a:solidFill>
                  <a:srgbClr val="000000"/>
                </a:solidFill>
                <a:effectLst/>
                <a:latin typeface="Lora" panose="020F0502020204030204" pitchFamily="34" charset="0"/>
              </a:rPr>
              <a:t>.</a:t>
            </a:r>
            <a:endParaRPr lang="en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B3F6A2-38AE-9700-55D2-22B9AD8F1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84" y="3006388"/>
            <a:ext cx="2679700" cy="336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19704-F90E-3C6B-8BF5-9FE4B38AA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4731" y="1762540"/>
            <a:ext cx="967147" cy="410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A103E-8C4C-A963-514D-6B57303804F2}"/>
              </a:ext>
            </a:extLst>
          </p:cNvPr>
          <p:cNvSpPr txBox="1"/>
          <p:nvPr/>
        </p:nvSpPr>
        <p:spPr>
          <a:xfrm>
            <a:off x="3193774" y="797078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Sustitucion de Liskov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94908-EEAA-5515-C4E3-9C273E9F1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861" y="1876586"/>
            <a:ext cx="4098165" cy="428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5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A103E-8C4C-A963-514D-6B57303804F2}"/>
              </a:ext>
            </a:extLst>
          </p:cNvPr>
          <p:cNvSpPr txBox="1"/>
          <p:nvPr/>
        </p:nvSpPr>
        <p:spPr>
          <a:xfrm>
            <a:off x="3307829" y="664556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Segregacion de interfaces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1A5AE2-E37C-49FE-CFBE-C1B7597073AA}"/>
              </a:ext>
            </a:extLst>
          </p:cNvPr>
          <p:cNvSpPr txBox="1"/>
          <p:nvPr/>
        </p:nvSpPr>
        <p:spPr>
          <a:xfrm>
            <a:off x="6982709" y="1888131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Si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durante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una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implementación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de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una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interfaz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algún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método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de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dicha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interfaz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no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tiene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realmente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funcionalidad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y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dejas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vacío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el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método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a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implementar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o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propagas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una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excepción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el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 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estas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violando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el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Principio de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segregación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de interfaces.</a:t>
            </a:r>
            <a:endParaRPr lang="en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61F65-2D26-225E-E661-920EA6980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452" y="1633742"/>
            <a:ext cx="5343939" cy="401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5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A103E-8C4C-A963-514D-6B57303804F2}"/>
              </a:ext>
            </a:extLst>
          </p:cNvPr>
          <p:cNvSpPr txBox="1"/>
          <p:nvPr/>
        </p:nvSpPr>
        <p:spPr>
          <a:xfrm>
            <a:off x="3307829" y="664556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Segregacion de interfaces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1A0A7-AD7B-5315-DAF7-3DD5D1ADC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569" y="1577291"/>
            <a:ext cx="6019543" cy="41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A103E-8C4C-A963-514D-6B57303804F2}"/>
              </a:ext>
            </a:extLst>
          </p:cNvPr>
          <p:cNvSpPr txBox="1"/>
          <p:nvPr/>
        </p:nvSpPr>
        <p:spPr>
          <a:xfrm>
            <a:off x="3307829" y="664556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Inversion de dependencias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76852-F773-EC08-6BB3-0CBF81007B53}"/>
              </a:ext>
            </a:extLst>
          </p:cNvPr>
          <p:cNvSpPr txBox="1"/>
          <p:nvPr/>
        </p:nvSpPr>
        <p:spPr>
          <a:xfrm>
            <a:off x="1603514" y="2551837"/>
            <a:ext cx="10270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lphaLcParenR"/>
            </a:pPr>
            <a:r>
              <a:rPr lang="en-US" b="0" i="1" dirty="0">
                <a:solidFill>
                  <a:srgbClr val="6E6E6E"/>
                </a:solidFill>
                <a:effectLst/>
                <a:latin typeface="sourcesanspro-regular"/>
              </a:rPr>
              <a:t>Los </a:t>
            </a:r>
            <a:r>
              <a:rPr lang="en-US" b="0" i="1" dirty="0" err="1">
                <a:solidFill>
                  <a:srgbClr val="6E6E6E"/>
                </a:solidFill>
                <a:effectLst/>
                <a:latin typeface="sourcesanspro-regular"/>
              </a:rPr>
              <a:t>módulos</a:t>
            </a:r>
            <a:r>
              <a:rPr lang="en-US" b="0" i="1" dirty="0">
                <a:solidFill>
                  <a:srgbClr val="6E6E6E"/>
                </a:solidFill>
                <a:effectLst/>
                <a:latin typeface="sourcesanspro-regular"/>
              </a:rPr>
              <a:t> de alto </a:t>
            </a:r>
            <a:r>
              <a:rPr lang="en-US" b="0" i="1" dirty="0" err="1">
                <a:solidFill>
                  <a:srgbClr val="6E6E6E"/>
                </a:solidFill>
                <a:effectLst/>
                <a:latin typeface="sourcesanspro-regular"/>
              </a:rPr>
              <a:t>nivel</a:t>
            </a:r>
            <a:r>
              <a:rPr lang="en-US" b="0" i="1" dirty="0">
                <a:solidFill>
                  <a:srgbClr val="6E6E6E"/>
                </a:solidFill>
                <a:effectLst/>
                <a:latin typeface="sourcesanspro-regular"/>
              </a:rPr>
              <a:t> no </a:t>
            </a:r>
            <a:r>
              <a:rPr lang="en-US" b="0" i="1" dirty="0" err="1">
                <a:solidFill>
                  <a:srgbClr val="6E6E6E"/>
                </a:solidFill>
                <a:effectLst/>
                <a:latin typeface="sourcesanspro-regular"/>
              </a:rPr>
              <a:t>deberían</a:t>
            </a:r>
            <a:r>
              <a:rPr lang="en-US" b="0" i="1" dirty="0">
                <a:solidFill>
                  <a:srgbClr val="6E6E6E"/>
                </a:solidFill>
                <a:effectLst/>
                <a:latin typeface="sourcesanspro-regular"/>
              </a:rPr>
              <a:t> </a:t>
            </a:r>
            <a:r>
              <a:rPr lang="en-US" b="0" i="1" dirty="0" err="1">
                <a:solidFill>
                  <a:srgbClr val="6E6E6E"/>
                </a:solidFill>
                <a:effectLst/>
                <a:latin typeface="sourcesanspro-regular"/>
              </a:rPr>
              <a:t>depender</a:t>
            </a:r>
            <a:r>
              <a:rPr lang="en-US" b="0" i="1" dirty="0">
                <a:solidFill>
                  <a:srgbClr val="6E6E6E"/>
                </a:solidFill>
                <a:effectLst/>
                <a:latin typeface="sourcesanspro-regular"/>
              </a:rPr>
              <a:t> de </a:t>
            </a:r>
            <a:r>
              <a:rPr lang="en-US" b="0" i="1" dirty="0" err="1">
                <a:solidFill>
                  <a:srgbClr val="6E6E6E"/>
                </a:solidFill>
                <a:effectLst/>
                <a:latin typeface="sourcesanspro-regular"/>
              </a:rPr>
              <a:t>los</a:t>
            </a:r>
            <a:r>
              <a:rPr lang="en-US" b="0" i="1" dirty="0">
                <a:solidFill>
                  <a:srgbClr val="6E6E6E"/>
                </a:solidFill>
                <a:effectLst/>
                <a:latin typeface="sourcesanspro-regular"/>
              </a:rPr>
              <a:t> de bajo </a:t>
            </a:r>
            <a:r>
              <a:rPr lang="en-US" b="0" i="1" dirty="0" err="1">
                <a:solidFill>
                  <a:srgbClr val="6E6E6E"/>
                </a:solidFill>
                <a:effectLst/>
                <a:latin typeface="sourcesanspro-regular"/>
              </a:rPr>
              <a:t>nivel</a:t>
            </a:r>
            <a:r>
              <a:rPr lang="en-US" b="0" i="1" dirty="0">
                <a:solidFill>
                  <a:srgbClr val="6E6E6E"/>
                </a:solidFill>
                <a:effectLst/>
                <a:latin typeface="sourcesanspro-regular"/>
              </a:rPr>
              <a:t>. Ambos </a:t>
            </a:r>
            <a:r>
              <a:rPr lang="en-US" b="0" i="1" dirty="0" err="1">
                <a:solidFill>
                  <a:srgbClr val="6E6E6E"/>
                </a:solidFill>
                <a:effectLst/>
                <a:latin typeface="sourcesanspro-regular"/>
              </a:rPr>
              <a:t>deberían</a:t>
            </a:r>
            <a:r>
              <a:rPr lang="en-US" b="0" i="1" dirty="0">
                <a:solidFill>
                  <a:srgbClr val="6E6E6E"/>
                </a:solidFill>
                <a:effectLst/>
                <a:latin typeface="sourcesanspro-regular"/>
              </a:rPr>
              <a:t> </a:t>
            </a:r>
            <a:r>
              <a:rPr lang="en-US" b="0" i="1" dirty="0" err="1">
                <a:solidFill>
                  <a:srgbClr val="6E6E6E"/>
                </a:solidFill>
                <a:effectLst/>
                <a:latin typeface="sourcesanspro-regular"/>
              </a:rPr>
              <a:t>depender</a:t>
            </a:r>
            <a:r>
              <a:rPr lang="en-US" b="0" i="1" dirty="0">
                <a:solidFill>
                  <a:srgbClr val="6E6E6E"/>
                </a:solidFill>
                <a:effectLst/>
                <a:latin typeface="sourcesanspro-regular"/>
              </a:rPr>
              <a:t> de </a:t>
            </a:r>
            <a:r>
              <a:rPr lang="en-US" b="0" i="1" dirty="0" err="1">
                <a:solidFill>
                  <a:srgbClr val="6E6E6E"/>
                </a:solidFill>
                <a:effectLst/>
                <a:latin typeface="sourcesanspro-regular"/>
              </a:rPr>
              <a:t>abstracciones</a:t>
            </a:r>
            <a:r>
              <a:rPr lang="en-US" b="0" i="1" dirty="0">
                <a:solidFill>
                  <a:srgbClr val="6E6E6E"/>
                </a:solidFill>
                <a:effectLst/>
                <a:latin typeface="sourcesanspro-regular"/>
              </a:rPr>
              <a:t>.</a:t>
            </a:r>
          </a:p>
          <a:p>
            <a:pPr marL="342900" indent="-342900" algn="l">
              <a:buAutoNum type="alphaLcParenR"/>
            </a:pPr>
            <a:endParaRPr lang="en-US" b="0" i="0" dirty="0">
              <a:solidFill>
                <a:srgbClr val="6E6E6E"/>
              </a:solidFill>
              <a:effectLst/>
              <a:latin typeface="sourcesanspro-regular"/>
            </a:endParaRPr>
          </a:p>
          <a:p>
            <a:pPr algn="l"/>
            <a:r>
              <a:rPr lang="en-US" b="0" i="1" dirty="0">
                <a:solidFill>
                  <a:srgbClr val="6E6E6E"/>
                </a:solidFill>
                <a:effectLst/>
                <a:latin typeface="sourcesanspro-regular"/>
              </a:rPr>
              <a:t>b) Las </a:t>
            </a:r>
            <a:r>
              <a:rPr lang="en-US" b="0" i="1" dirty="0" err="1">
                <a:solidFill>
                  <a:srgbClr val="6E6E6E"/>
                </a:solidFill>
                <a:effectLst/>
                <a:latin typeface="sourcesanspro-regular"/>
              </a:rPr>
              <a:t>abstracciones</a:t>
            </a:r>
            <a:r>
              <a:rPr lang="en-US" b="0" i="1" dirty="0">
                <a:solidFill>
                  <a:srgbClr val="6E6E6E"/>
                </a:solidFill>
                <a:effectLst/>
                <a:latin typeface="sourcesanspro-regular"/>
              </a:rPr>
              <a:t> no </a:t>
            </a:r>
            <a:r>
              <a:rPr lang="en-US" b="0" i="1" dirty="0" err="1">
                <a:solidFill>
                  <a:srgbClr val="6E6E6E"/>
                </a:solidFill>
                <a:effectLst/>
                <a:latin typeface="sourcesanspro-regular"/>
              </a:rPr>
              <a:t>deberían</a:t>
            </a:r>
            <a:r>
              <a:rPr lang="en-US" b="0" i="1" dirty="0">
                <a:solidFill>
                  <a:srgbClr val="6E6E6E"/>
                </a:solidFill>
                <a:effectLst/>
                <a:latin typeface="sourcesanspro-regular"/>
              </a:rPr>
              <a:t> </a:t>
            </a:r>
            <a:r>
              <a:rPr lang="en-US" b="0" i="1" dirty="0" err="1">
                <a:solidFill>
                  <a:srgbClr val="6E6E6E"/>
                </a:solidFill>
                <a:effectLst/>
                <a:latin typeface="sourcesanspro-regular"/>
              </a:rPr>
              <a:t>depender</a:t>
            </a:r>
            <a:r>
              <a:rPr lang="en-US" b="0" i="1" dirty="0">
                <a:solidFill>
                  <a:srgbClr val="6E6E6E"/>
                </a:solidFill>
                <a:effectLst/>
                <a:latin typeface="sourcesanspro-regular"/>
              </a:rPr>
              <a:t> de </a:t>
            </a:r>
            <a:r>
              <a:rPr lang="en-US" b="0" i="1" dirty="0" err="1">
                <a:solidFill>
                  <a:srgbClr val="6E6E6E"/>
                </a:solidFill>
                <a:effectLst/>
                <a:latin typeface="sourcesanspro-regular"/>
              </a:rPr>
              <a:t>los</a:t>
            </a:r>
            <a:r>
              <a:rPr lang="en-US" b="0" i="1" dirty="0">
                <a:solidFill>
                  <a:srgbClr val="6E6E6E"/>
                </a:solidFill>
                <a:effectLst/>
                <a:latin typeface="sourcesanspro-regular"/>
              </a:rPr>
              <a:t> </a:t>
            </a:r>
            <a:r>
              <a:rPr lang="en-US" b="0" i="1" dirty="0" err="1">
                <a:solidFill>
                  <a:srgbClr val="6E6E6E"/>
                </a:solidFill>
                <a:effectLst/>
                <a:latin typeface="sourcesanspro-regular"/>
              </a:rPr>
              <a:t>detalles</a:t>
            </a:r>
            <a:r>
              <a:rPr lang="en-US" b="0" i="1" dirty="0">
                <a:solidFill>
                  <a:srgbClr val="6E6E6E"/>
                </a:solidFill>
                <a:effectLst/>
                <a:latin typeface="sourcesanspro-regular"/>
              </a:rPr>
              <a:t>. Son </a:t>
            </a:r>
            <a:r>
              <a:rPr lang="en-US" b="0" i="1" dirty="0" err="1">
                <a:solidFill>
                  <a:srgbClr val="6E6E6E"/>
                </a:solidFill>
                <a:effectLst/>
                <a:latin typeface="sourcesanspro-regular"/>
              </a:rPr>
              <a:t>los</a:t>
            </a:r>
            <a:r>
              <a:rPr lang="en-US" b="0" i="1" dirty="0">
                <a:solidFill>
                  <a:srgbClr val="6E6E6E"/>
                </a:solidFill>
                <a:effectLst/>
                <a:latin typeface="sourcesanspro-regular"/>
              </a:rPr>
              <a:t> </a:t>
            </a:r>
            <a:r>
              <a:rPr lang="en-US" b="0" i="1" dirty="0" err="1">
                <a:solidFill>
                  <a:srgbClr val="6E6E6E"/>
                </a:solidFill>
                <a:effectLst/>
                <a:latin typeface="sourcesanspro-regular"/>
              </a:rPr>
              <a:t>detalles</a:t>
            </a:r>
            <a:r>
              <a:rPr lang="en-US" b="0" i="1" dirty="0">
                <a:solidFill>
                  <a:srgbClr val="6E6E6E"/>
                </a:solidFill>
                <a:effectLst/>
                <a:latin typeface="sourcesanspro-regular"/>
              </a:rPr>
              <a:t> </a:t>
            </a:r>
            <a:r>
              <a:rPr lang="en-US" b="0" i="1" dirty="0" err="1">
                <a:solidFill>
                  <a:srgbClr val="6E6E6E"/>
                </a:solidFill>
                <a:effectLst/>
                <a:latin typeface="sourcesanspro-regular"/>
              </a:rPr>
              <a:t>los</a:t>
            </a:r>
            <a:r>
              <a:rPr lang="en-US" b="0" i="1" dirty="0">
                <a:solidFill>
                  <a:srgbClr val="6E6E6E"/>
                </a:solidFill>
                <a:effectLst/>
                <a:latin typeface="sourcesanspro-regular"/>
              </a:rPr>
              <a:t> que </a:t>
            </a:r>
            <a:r>
              <a:rPr lang="en-US" b="0" i="1" dirty="0" err="1">
                <a:solidFill>
                  <a:srgbClr val="6E6E6E"/>
                </a:solidFill>
                <a:effectLst/>
                <a:latin typeface="sourcesanspro-regular"/>
              </a:rPr>
              <a:t>deberían</a:t>
            </a:r>
            <a:r>
              <a:rPr lang="en-US" b="0" i="1" dirty="0">
                <a:solidFill>
                  <a:srgbClr val="6E6E6E"/>
                </a:solidFill>
                <a:effectLst/>
                <a:latin typeface="sourcesanspro-regular"/>
              </a:rPr>
              <a:t> </a:t>
            </a:r>
            <a:r>
              <a:rPr lang="en-US" b="0" i="1" dirty="0" err="1">
                <a:solidFill>
                  <a:srgbClr val="6E6E6E"/>
                </a:solidFill>
                <a:effectLst/>
                <a:latin typeface="sourcesanspro-regular"/>
              </a:rPr>
              <a:t>depender</a:t>
            </a:r>
            <a:r>
              <a:rPr lang="en-US" b="0" i="1" dirty="0">
                <a:solidFill>
                  <a:srgbClr val="6E6E6E"/>
                </a:solidFill>
                <a:effectLst/>
                <a:latin typeface="sourcesanspro-regular"/>
              </a:rPr>
              <a:t> de </a:t>
            </a:r>
            <a:r>
              <a:rPr lang="en-US" b="0" i="1" dirty="0" err="1">
                <a:solidFill>
                  <a:srgbClr val="6E6E6E"/>
                </a:solidFill>
                <a:effectLst/>
                <a:latin typeface="sourcesanspro-regular"/>
              </a:rPr>
              <a:t>abstracciones</a:t>
            </a:r>
            <a:r>
              <a:rPr lang="en-US" b="0" i="1" dirty="0">
                <a:solidFill>
                  <a:srgbClr val="6E6E6E"/>
                </a:solidFill>
                <a:effectLst/>
                <a:latin typeface="sourcesanspro-regular"/>
              </a:rPr>
              <a:t>.</a:t>
            </a:r>
            <a:endParaRPr lang="en-US" b="0" i="0" dirty="0">
              <a:solidFill>
                <a:srgbClr val="6E6E6E"/>
              </a:solidFill>
              <a:effectLst/>
              <a:latin typeface="sourcesanspro-regular"/>
            </a:endParaRPr>
          </a:p>
          <a:p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80516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A103E-8C4C-A963-514D-6B57303804F2}"/>
              </a:ext>
            </a:extLst>
          </p:cNvPr>
          <p:cNvSpPr txBox="1"/>
          <p:nvPr/>
        </p:nvSpPr>
        <p:spPr>
          <a:xfrm>
            <a:off x="3307829" y="664556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Inversion de dependencias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76852-F773-EC08-6BB3-0CBF81007B53}"/>
              </a:ext>
            </a:extLst>
          </p:cNvPr>
          <p:cNvSpPr txBox="1"/>
          <p:nvPr/>
        </p:nvSpPr>
        <p:spPr>
          <a:xfrm>
            <a:off x="856638" y="1769958"/>
            <a:ext cx="10270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lphaLcParenR"/>
            </a:pPr>
            <a:r>
              <a:rPr lang="en-US" b="0" i="0" dirty="0" err="1">
                <a:solidFill>
                  <a:srgbClr val="6E6E6E"/>
                </a:solidFill>
                <a:effectLst/>
                <a:latin typeface="sourcesanspro-regular"/>
              </a:rPr>
              <a:t>Digamos</a:t>
            </a:r>
            <a:r>
              <a:rPr lang="en-US" b="0" i="0" dirty="0">
                <a:solidFill>
                  <a:srgbClr val="6E6E6E"/>
                </a:solidFill>
                <a:effectLst/>
                <a:latin typeface="sourcesanspro-regular"/>
              </a:rPr>
              <a:t> que </a:t>
            </a:r>
            <a:r>
              <a:rPr lang="en-US" b="0" i="0" dirty="0" err="1">
                <a:solidFill>
                  <a:srgbClr val="6E6E6E"/>
                </a:solidFill>
                <a:effectLst/>
                <a:latin typeface="sourcesanspro-regular"/>
              </a:rPr>
              <a:t>queremos</a:t>
            </a:r>
            <a:r>
              <a:rPr lang="en-US" b="0" i="0" dirty="0">
                <a:solidFill>
                  <a:srgbClr val="6E6E6E"/>
                </a:solidFill>
                <a:effectLst/>
                <a:latin typeface="sourcesanspro-regular"/>
              </a:rPr>
              <a:t>, </a:t>
            </a:r>
            <a:r>
              <a:rPr lang="en-US" b="0" i="0" dirty="0" err="1">
                <a:solidFill>
                  <a:srgbClr val="6E6E6E"/>
                </a:solidFill>
                <a:effectLst/>
                <a:latin typeface="sourcesanspro-regular"/>
              </a:rPr>
              <a:t>conectarnos</a:t>
            </a:r>
            <a:r>
              <a:rPr lang="en-US" b="0" i="0" dirty="0">
                <a:solidFill>
                  <a:srgbClr val="6E6E6E"/>
                </a:solidFill>
                <a:effectLst/>
                <a:latin typeface="sourcesanspro-regular"/>
              </a:rPr>
              <a:t>. Una base de </a:t>
            </a:r>
            <a:r>
              <a:rPr lang="en-US" b="0" i="0" dirty="0" err="1">
                <a:solidFill>
                  <a:srgbClr val="6E6E6E"/>
                </a:solidFill>
                <a:effectLst/>
                <a:latin typeface="sourcesanspro-regular"/>
              </a:rPr>
              <a:t>datos</a:t>
            </a:r>
            <a:r>
              <a:rPr lang="en-US" b="0" i="0" dirty="0">
                <a:solidFill>
                  <a:srgbClr val="6E6E6E"/>
                </a:solidFill>
                <a:effectLst/>
                <a:latin typeface="sourcesanspro-regular"/>
              </a:rPr>
              <a:t> </a:t>
            </a:r>
            <a:r>
              <a:rPr lang="en-US" b="0" i="0" dirty="0" err="1">
                <a:solidFill>
                  <a:srgbClr val="6E6E6E"/>
                </a:solidFill>
                <a:effectLst/>
                <a:latin typeface="sourcesanspro-regular"/>
              </a:rPr>
              <a:t>Mysql</a:t>
            </a:r>
            <a:r>
              <a:rPr lang="en-US" b="0" i="0" dirty="0">
                <a:solidFill>
                  <a:srgbClr val="6E6E6E"/>
                </a:solidFill>
                <a:effectLst/>
                <a:latin typeface="sourcesanspro-regular"/>
              </a:rPr>
              <a:t> y </a:t>
            </a:r>
            <a:r>
              <a:rPr lang="en-US" b="0" i="0" dirty="0" err="1">
                <a:solidFill>
                  <a:srgbClr val="6E6E6E"/>
                </a:solidFill>
                <a:effectLst/>
                <a:latin typeface="sourcesanspro-regular"/>
              </a:rPr>
              <a:t>guardar</a:t>
            </a:r>
            <a:r>
              <a:rPr lang="en-US" b="0" i="0" dirty="0">
                <a:solidFill>
                  <a:srgbClr val="6E6E6E"/>
                </a:solidFill>
                <a:effectLst/>
                <a:latin typeface="sourcesanspro-regular"/>
              </a:rPr>
              <a:t> </a:t>
            </a:r>
            <a:r>
              <a:rPr lang="en-US" b="0" i="0" dirty="0" err="1">
                <a:solidFill>
                  <a:srgbClr val="6E6E6E"/>
                </a:solidFill>
                <a:effectLst/>
                <a:latin typeface="sourcesanspro-regular"/>
              </a:rPr>
              <a:t>una</a:t>
            </a:r>
            <a:r>
              <a:rPr lang="en-US" b="0" i="0" dirty="0">
                <a:solidFill>
                  <a:srgbClr val="6E6E6E"/>
                </a:solidFill>
                <a:effectLst/>
                <a:latin typeface="sourcesanspro-regular"/>
              </a:rPr>
              <a:t> persona,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Y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tenemos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una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clase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de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Servicio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que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hace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las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funciones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de la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lógica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de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negocio</a:t>
            </a:r>
            <a:endParaRPr lang="en-C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BC8B6-52D0-9661-C08B-AB22D6908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80" y="3075478"/>
            <a:ext cx="5930900" cy="184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FC0D63-0AEB-3352-FCD9-DBA0B1021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031196"/>
            <a:ext cx="51308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A103E-8C4C-A963-514D-6B57303804F2}"/>
              </a:ext>
            </a:extLst>
          </p:cNvPr>
          <p:cNvSpPr txBox="1"/>
          <p:nvPr/>
        </p:nvSpPr>
        <p:spPr>
          <a:xfrm>
            <a:off x="3307829" y="664556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Inversion de dependencias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76852-F773-EC08-6BB3-0CBF81007B53}"/>
              </a:ext>
            </a:extLst>
          </p:cNvPr>
          <p:cNvSpPr txBox="1"/>
          <p:nvPr/>
        </p:nvSpPr>
        <p:spPr>
          <a:xfrm>
            <a:off x="856638" y="1769958"/>
            <a:ext cx="10270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lphaLcParenR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Pero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el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problema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viene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cuando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en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lugar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de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guardar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en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la base de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datos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Mysql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quieres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guardar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en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Oracle o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en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lugar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de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guardarlo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en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base de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datos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quieres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tratarlo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de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otra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manera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pPr marL="342900" indent="-342900" algn="l">
              <a:buAutoNum type="alphaLcParenR"/>
            </a:pP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¿Como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aplicamos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correctamente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el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Principio de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Inversión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de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dependencias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?</a:t>
            </a:r>
            <a:endParaRPr lang="en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F5887-5398-EF5C-C2EC-3E2AAEA68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84" y="3489383"/>
            <a:ext cx="4241800" cy="154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D9E1D8-5D1D-C7CE-FC56-DE0C47E9A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518" y="3015363"/>
            <a:ext cx="4800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7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A103E-8C4C-A963-514D-6B57303804F2}"/>
              </a:ext>
            </a:extLst>
          </p:cNvPr>
          <p:cNvSpPr txBox="1"/>
          <p:nvPr/>
        </p:nvSpPr>
        <p:spPr>
          <a:xfrm>
            <a:off x="3307829" y="664556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Inversion de dependencias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E3665-CD9B-A65F-1E38-1370DE601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749" y="1718407"/>
            <a:ext cx="56388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6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6E082C-A278-4689-BEE5-F67DB767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40" y="748241"/>
            <a:ext cx="10515600" cy="1325563"/>
          </a:xfrm>
        </p:spPr>
        <p:txBody>
          <a:bodyPr>
            <a:noAutofit/>
          </a:bodyPr>
          <a:lstStyle/>
          <a:p>
            <a:r>
              <a:rPr lang="es-ES" sz="6000" dirty="0"/>
              <a:t>Fuentes</a:t>
            </a:r>
            <a:endParaRPr lang="es-CO" sz="6000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83BA5EB-7B53-4267-96C0-B95E5C4FB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6325"/>
            <a:ext cx="10363200" cy="38326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CO" dirty="0"/>
              <a:t>https://</a:t>
            </a:r>
            <a:r>
              <a:rPr lang="es-CO" dirty="0" err="1"/>
              <a:t>www.arquitecturajava.com</a:t>
            </a:r>
            <a:r>
              <a:rPr lang="es-CO" dirty="0"/>
              <a:t>/java-herencia-vs-interfaces/</a:t>
            </a:r>
          </a:p>
          <a:p>
            <a:pPr marL="514350" indent="-514350">
              <a:buFont typeface="+mj-lt"/>
              <a:buAutoNum type="arabicPeriod"/>
            </a:pPr>
            <a:endParaRPr lang="es-CO" dirty="0"/>
          </a:p>
          <a:p>
            <a:pPr marL="514350" indent="-514350">
              <a:buFont typeface="+mj-lt"/>
              <a:buAutoNum type="arabicPeriod"/>
            </a:pPr>
            <a:endParaRPr lang="es-CO" dirty="0"/>
          </a:p>
          <a:p>
            <a:pPr marL="514350" indent="-514350">
              <a:buFont typeface="+mj-lt"/>
              <a:buAutoNum type="arabicPeriod"/>
            </a:pPr>
            <a:endParaRPr lang="es-CO" dirty="0"/>
          </a:p>
          <a:p>
            <a:pPr marL="514350" indent="-514350">
              <a:buFont typeface="+mj-lt"/>
              <a:buAutoNum type="arabicPeriod"/>
            </a:pPr>
            <a:endParaRPr lang="es-CO" dirty="0"/>
          </a:p>
          <a:p>
            <a:pPr marL="514350" indent="-514350">
              <a:buFont typeface="+mj-lt"/>
              <a:buAutoNum type="arabicPeriod"/>
            </a:pPr>
            <a:endParaRPr lang="es-CO" dirty="0"/>
          </a:p>
          <a:p>
            <a:pPr marL="514350" indent="-514350">
              <a:buFont typeface="+mj-lt"/>
              <a:buAutoNum type="arabicPeriod"/>
            </a:pPr>
            <a:endParaRPr lang="es-CO" dirty="0"/>
          </a:p>
          <a:p>
            <a:pPr marL="514350" indent="-514350">
              <a:buFont typeface="+mj-lt"/>
              <a:buAutoNum type="arabicPeriod"/>
            </a:pPr>
            <a:endParaRPr lang="es-CO" dirty="0"/>
          </a:p>
          <a:p>
            <a:pPr marL="514350" indent="-514350">
              <a:buFont typeface="+mj-lt"/>
              <a:buAutoNum type="arabicPeriod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7032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C66F2-504A-C4AC-FF10-24187EB026B7}"/>
              </a:ext>
            </a:extLst>
          </p:cNvPr>
          <p:cNvSpPr txBox="1"/>
          <p:nvPr/>
        </p:nvSpPr>
        <p:spPr>
          <a:xfrm>
            <a:off x="3307829" y="664556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Metodos largos.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10755-FF50-9E78-0FE2-85E645204B98}"/>
              </a:ext>
            </a:extLst>
          </p:cNvPr>
          <p:cNvSpPr txBox="1"/>
          <p:nvPr/>
        </p:nvSpPr>
        <p:spPr>
          <a:xfrm>
            <a:off x="1231900" y="2690336"/>
            <a:ext cx="3771900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Un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contiene</a:t>
            </a:r>
            <a:r>
              <a:rPr lang="en-US" dirty="0"/>
              <a:t> </a:t>
            </a:r>
            <a:r>
              <a:rPr lang="en-US" dirty="0" err="1"/>
              <a:t>demasiadas</a:t>
            </a:r>
            <a:r>
              <a:rPr lang="en-US" dirty="0"/>
              <a:t> </a:t>
            </a:r>
            <a:r>
              <a:rPr lang="en-US" dirty="0" err="1"/>
              <a:t>líneas</a:t>
            </a:r>
            <a:r>
              <a:rPr lang="en-US" dirty="0"/>
              <a:t> de </a:t>
            </a:r>
            <a:r>
              <a:rPr lang="en-US" dirty="0" err="1"/>
              <a:t>código</a:t>
            </a:r>
            <a:r>
              <a:rPr lang="en-US" dirty="0"/>
              <a:t>. </a:t>
            </a:r>
            <a:r>
              <a:rPr lang="en-US" dirty="0" err="1"/>
              <a:t>En</a:t>
            </a:r>
            <a:r>
              <a:rPr lang="en-US" dirty="0"/>
              <a:t> general,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método</a:t>
            </a:r>
            <a:r>
              <a:rPr lang="en-US" dirty="0"/>
              <a:t> de </a:t>
            </a:r>
            <a:r>
              <a:rPr lang="en-US" dirty="0" err="1"/>
              <a:t>más</a:t>
            </a:r>
            <a:r>
              <a:rPr lang="en-US" dirty="0"/>
              <a:t> de </a:t>
            </a:r>
            <a:r>
              <a:rPr lang="en-US" dirty="0" err="1"/>
              <a:t>diez</a:t>
            </a:r>
            <a:r>
              <a:rPr lang="en-US" dirty="0"/>
              <a:t> </a:t>
            </a:r>
            <a:r>
              <a:rPr lang="en-US" dirty="0" err="1"/>
              <a:t>líneas</a:t>
            </a:r>
            <a:r>
              <a:rPr lang="en-US" dirty="0"/>
              <a:t> </a:t>
            </a:r>
            <a:r>
              <a:rPr lang="en-US" dirty="0" err="1"/>
              <a:t>debería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que </a:t>
            </a:r>
            <a:r>
              <a:rPr lang="en-US" dirty="0" err="1"/>
              <a:t>comiences</a:t>
            </a:r>
            <a:r>
              <a:rPr lang="en-US" dirty="0"/>
              <a:t> a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preguntas</a:t>
            </a:r>
            <a:r>
              <a:rPr lang="en-US" dirty="0"/>
              <a:t>.</a:t>
            </a:r>
            <a:endParaRPr lang="en-CO" dirty="0"/>
          </a:p>
        </p:txBody>
      </p:sp>
      <p:pic>
        <p:nvPicPr>
          <p:cNvPr id="2052" name="Picture 4" descr="Review and refactor java code and its design by Chinhrox | Fiverr">
            <a:extLst>
              <a:ext uri="{FF2B5EF4-FFF2-40B4-BE49-F238E27FC236}">
                <a16:creationId xmlns:a16="http://schemas.microsoft.com/office/drawing/2014/main" id="{0ED96103-CB88-DE98-AA69-7EF086365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004" y="1310887"/>
            <a:ext cx="5766005" cy="427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66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C102415B-16B3-4235-B273-0788EBFE71BD}"/>
              </a:ext>
            </a:extLst>
          </p:cNvPr>
          <p:cNvSpPr txBox="1"/>
          <p:nvPr/>
        </p:nvSpPr>
        <p:spPr>
          <a:xfrm>
            <a:off x="6486080" y="2633219"/>
            <a:ext cx="1174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CONCEPT</a:t>
            </a:r>
            <a:endParaRPr lang="en-US" sz="1400" b="1">
              <a:solidFill>
                <a:schemeClr val="bg1"/>
              </a:solidFill>
              <a:latin typeface="Montserrat SemiBold" panose="00000700000000000000" pitchFamily="50" charset="0"/>
              <a:ea typeface="Lato" charset="0"/>
              <a:cs typeface="Lato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0AB5045-5C55-4090-B8D5-23552687ABFC}"/>
              </a:ext>
            </a:extLst>
          </p:cNvPr>
          <p:cNvSpPr txBox="1"/>
          <p:nvPr/>
        </p:nvSpPr>
        <p:spPr>
          <a:xfrm>
            <a:off x="7888167" y="1825009"/>
            <a:ext cx="1174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STRATEGY</a:t>
            </a:r>
            <a:endParaRPr lang="en-US" sz="1400" b="1">
              <a:solidFill>
                <a:schemeClr val="bg1"/>
              </a:solidFill>
              <a:latin typeface="Montserrat SemiBold" panose="00000700000000000000" pitchFamily="50" charset="0"/>
              <a:ea typeface="Lato" charset="0"/>
              <a:cs typeface="Lato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A01183B-E863-43B0-B1D7-25B769A8020D}"/>
              </a:ext>
            </a:extLst>
          </p:cNvPr>
          <p:cNvSpPr txBox="1"/>
          <p:nvPr/>
        </p:nvSpPr>
        <p:spPr>
          <a:xfrm>
            <a:off x="9160435" y="2628049"/>
            <a:ext cx="1174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>
                <a:solidFill>
                  <a:schemeClr val="bg1"/>
                </a:solidFill>
                <a:latin typeface="Montserrat SemiBold" panose="00000700000000000000" pitchFamily="50" charset="0"/>
                <a:ea typeface="Lato" charset="0"/>
                <a:cs typeface="Lato" charset="0"/>
              </a:rPr>
              <a:t>PROMOTE</a:t>
            </a:r>
            <a:endParaRPr lang="en-US" sz="1400" b="1">
              <a:solidFill>
                <a:schemeClr val="bg1"/>
              </a:solidFill>
              <a:latin typeface="Montserrat SemiBold" panose="00000700000000000000" pitchFamily="50" charset="0"/>
              <a:ea typeface="Lato" charset="0"/>
              <a:cs typeface="Lato" charset="0"/>
            </a:endParaRPr>
          </a:p>
        </p:txBody>
      </p:sp>
      <p:pic>
        <p:nvPicPr>
          <p:cNvPr id="59" name="Imagen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50" y="760290"/>
            <a:ext cx="4643438" cy="1436838"/>
          </a:xfrm>
          <a:prstGeom prst="rect">
            <a:avLst/>
          </a:prstGeom>
        </p:spPr>
      </p:pic>
      <p:sp>
        <p:nvSpPr>
          <p:cNvPr id="80" name="Rectángulo 79"/>
          <p:cNvSpPr/>
          <p:nvPr/>
        </p:nvSpPr>
        <p:spPr>
          <a:xfrm>
            <a:off x="0" y="760289"/>
            <a:ext cx="487680" cy="14232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0" name="TextBox 3">
            <a:extLst>
              <a:ext uri="{FF2B5EF4-FFF2-40B4-BE49-F238E27FC236}">
                <a16:creationId xmlns:a16="http://schemas.microsoft.com/office/drawing/2014/main" id="{C4FBCA7C-7E66-427A-AE80-D1AA30F47C49}"/>
              </a:ext>
            </a:extLst>
          </p:cNvPr>
          <p:cNvSpPr txBox="1"/>
          <p:nvPr/>
        </p:nvSpPr>
        <p:spPr>
          <a:xfrm>
            <a:off x="208698" y="2469973"/>
            <a:ext cx="601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60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68734">
            <a:off x="-170247" y="1176459"/>
            <a:ext cx="1019955" cy="685282"/>
          </a:xfrm>
          <a:prstGeom prst="rect">
            <a:avLst/>
          </a:prstGeom>
        </p:spPr>
      </p:pic>
      <p:sp>
        <p:nvSpPr>
          <p:cNvPr id="36" name="Rectángulo 35"/>
          <p:cNvSpPr/>
          <p:nvPr/>
        </p:nvSpPr>
        <p:spPr>
          <a:xfrm>
            <a:off x="711673" y="2584213"/>
            <a:ext cx="128394" cy="23520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907221" y="4008551"/>
            <a:ext cx="4923547" cy="29903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500" b="1" i="0" kern="1200" baseline="0" dirty="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3000" b="0" dirty="0" err="1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Corporación</a:t>
            </a:r>
            <a:r>
              <a:rPr lang="en-US" sz="3000" b="0" dirty="0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 MAKAIA</a:t>
            </a:r>
          </a:p>
          <a:p>
            <a:r>
              <a:rPr lang="en-US" sz="3000" b="0" dirty="0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Medellín, Colombia</a:t>
            </a:r>
          </a:p>
          <a:p>
            <a:r>
              <a:rPr lang="en-US" sz="3000" b="0" dirty="0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Carrera 43A – 34-155. </a:t>
            </a:r>
            <a:r>
              <a:rPr lang="en-US" sz="3000" b="0" dirty="0" err="1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Almacentro</a:t>
            </a:r>
            <a:endParaRPr lang="en-US" sz="3000" b="0" dirty="0">
              <a:solidFill>
                <a:schemeClr val="accent6">
                  <a:lumMod val="50000"/>
                </a:schemeClr>
              </a:solidFill>
              <a:latin typeface="Agency FB"/>
              <a:ea typeface="Futura PT Cond Book" charset="0"/>
              <a:cs typeface="Futura PT Cond Book" charset="0"/>
            </a:endParaRPr>
          </a:p>
          <a:p>
            <a:r>
              <a:rPr lang="en-US" sz="3000" b="0" dirty="0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Torre Norte, </a:t>
            </a:r>
            <a:r>
              <a:rPr lang="en-US" sz="3000" b="0" dirty="0" err="1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Oficina</a:t>
            </a:r>
            <a:r>
              <a:rPr lang="en-US" sz="3000" b="0" dirty="0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 701</a:t>
            </a:r>
          </a:p>
          <a:p>
            <a:r>
              <a:rPr lang="en-US" sz="3000" b="0" dirty="0" err="1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Teléfono</a:t>
            </a:r>
            <a:r>
              <a:rPr lang="en-US" sz="3000" b="0" dirty="0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: (+574) 448 03 74</a:t>
            </a:r>
          </a:p>
          <a:p>
            <a:r>
              <a:rPr lang="en-US" sz="3000" b="0" dirty="0" err="1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Móvil</a:t>
            </a:r>
            <a:r>
              <a:rPr lang="en-US" sz="3000" b="0" dirty="0">
                <a:solidFill>
                  <a:schemeClr val="accent6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: (+57) 320 761 01 76</a:t>
            </a:r>
          </a:p>
          <a:p>
            <a:endParaRPr lang="en-US" sz="3200" b="0" dirty="0">
              <a:solidFill>
                <a:schemeClr val="accent6">
                  <a:lumMod val="50000"/>
                </a:schemeClr>
              </a:solidFill>
              <a:latin typeface="Agency FB"/>
              <a:ea typeface="Futura PT Cond Book" charset="0"/>
              <a:cs typeface="Futura PT Cond Book" charset="0"/>
            </a:endParaRPr>
          </a:p>
          <a:p>
            <a:endParaRPr lang="en-US" sz="3200" b="0" dirty="0">
              <a:solidFill>
                <a:schemeClr val="accent6">
                  <a:lumMod val="50000"/>
                </a:schemeClr>
              </a:solidFill>
              <a:latin typeface="Agency FB"/>
              <a:ea typeface="Futura PT Cond Book" charset="0"/>
              <a:cs typeface="Futura PT Cond Book" charset="0"/>
            </a:endParaRPr>
          </a:p>
          <a:p>
            <a:endParaRPr lang="en-US" sz="3200" dirty="0">
              <a:solidFill>
                <a:schemeClr val="accent6">
                  <a:lumMod val="50000"/>
                </a:schemeClr>
              </a:solidFill>
              <a:latin typeface="Agency FB"/>
              <a:ea typeface="Futura PT Cond Book" charset="0"/>
              <a:cs typeface="Futura PT Cond Book" charset="0"/>
            </a:endParaRPr>
          </a:p>
          <a:p>
            <a:endParaRPr lang="en-US" sz="3200" dirty="0">
              <a:solidFill>
                <a:schemeClr val="accent6">
                  <a:lumMod val="50000"/>
                </a:schemeClr>
              </a:solidFill>
              <a:latin typeface="Agency FB"/>
              <a:ea typeface="Futura PT Cond Book" charset="0"/>
              <a:cs typeface="Futura PT Cond Book" charset="0"/>
            </a:endParaRPr>
          </a:p>
          <a:p>
            <a:endParaRPr lang="en-US" sz="3200" dirty="0">
              <a:solidFill>
                <a:schemeClr val="accent6">
                  <a:lumMod val="50000"/>
                </a:schemeClr>
              </a:solidFill>
              <a:latin typeface="Agency FB"/>
              <a:ea typeface="Futura PT Cond Book" charset="0"/>
              <a:cs typeface="Futura PT Cond Book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1" t="2212" r="24681" b="3006"/>
          <a:stretch/>
        </p:blipFill>
        <p:spPr>
          <a:xfrm>
            <a:off x="6486080" y="6279314"/>
            <a:ext cx="587960" cy="57868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328" y="6279315"/>
            <a:ext cx="578686" cy="57868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473" y="6279314"/>
            <a:ext cx="578686" cy="578686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5" t="8391" r="23915" b="7895"/>
          <a:stretch/>
        </p:blipFill>
        <p:spPr>
          <a:xfrm>
            <a:off x="8450447" y="6279314"/>
            <a:ext cx="580973" cy="578686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26" y="6075148"/>
            <a:ext cx="987017" cy="987017"/>
          </a:xfrm>
          <a:prstGeom prst="rect">
            <a:avLst/>
          </a:prstGeom>
        </p:spPr>
      </p:pic>
      <p:sp>
        <p:nvSpPr>
          <p:cNvPr id="23" name="Título 1"/>
          <p:cNvSpPr txBox="1">
            <a:spLocks/>
          </p:cNvSpPr>
          <p:nvPr/>
        </p:nvSpPr>
        <p:spPr>
          <a:xfrm>
            <a:off x="10054613" y="6261205"/>
            <a:ext cx="2697801" cy="59679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500" b="1" i="0" kern="1200" baseline="0" dirty="0">
                <a:solidFill>
                  <a:srgbClr val="00206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3200" b="0">
                <a:solidFill>
                  <a:srgbClr val="7F7F7F"/>
                </a:solidFill>
                <a:latin typeface="Futura PT Cond Book"/>
                <a:ea typeface="Futura PT Cond Book" charset="0"/>
                <a:cs typeface="Futura PT Cond Book" charset="0"/>
              </a:rPr>
              <a:t>@</a:t>
            </a:r>
            <a:r>
              <a:rPr lang="en-US" sz="3200" b="0">
                <a:solidFill>
                  <a:schemeClr val="accent5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makaiaorg</a:t>
            </a:r>
          </a:p>
          <a:p>
            <a:endParaRPr lang="en-US" sz="3200" b="0">
              <a:solidFill>
                <a:srgbClr val="7F7F7F"/>
              </a:solidFill>
              <a:latin typeface="Futura PT Cond Book" charset="0"/>
              <a:ea typeface="Futura PT Cond Book" charset="0"/>
              <a:cs typeface="Futura PT Cond Book" charset="0"/>
            </a:endParaRPr>
          </a:p>
          <a:p>
            <a:endParaRPr lang="en-US" sz="3200" b="0">
              <a:solidFill>
                <a:srgbClr val="7F7F7F"/>
              </a:solidFill>
              <a:latin typeface="Futura PT Cond Book" charset="0"/>
              <a:ea typeface="Futura PT Cond Book" charset="0"/>
              <a:cs typeface="Futura PT Cond Book" charset="0"/>
            </a:endParaRPr>
          </a:p>
          <a:p>
            <a:endParaRPr lang="en-US" sz="3200" b="0">
              <a:solidFill>
                <a:srgbClr val="7F7F7F"/>
              </a:solidFill>
              <a:latin typeface="Futura PT Cond Book" charset="0"/>
              <a:ea typeface="Futura PT Cond Book" charset="0"/>
              <a:cs typeface="Futura PT Cond Book" charset="0"/>
            </a:endParaRPr>
          </a:p>
          <a:p>
            <a:endParaRPr lang="en-US" sz="3200">
              <a:latin typeface="Futura PT Cond Book" charset="0"/>
              <a:ea typeface="Futura PT Cond Book" charset="0"/>
              <a:cs typeface="Futura PT Cond Book" charset="0"/>
            </a:endParaRPr>
          </a:p>
          <a:p>
            <a:endParaRPr lang="en-US" sz="3200">
              <a:latin typeface="Futura PT Cond Book" charset="0"/>
              <a:ea typeface="Futura PT Cond Book" charset="0"/>
              <a:cs typeface="Futura PT Cond Book" charset="0"/>
            </a:endParaRPr>
          </a:p>
          <a:p>
            <a:endParaRPr lang="en-US" sz="3200">
              <a:latin typeface="Futura PT Cond Book" charset="0"/>
              <a:ea typeface="Futura PT Cond Book" charset="0"/>
              <a:cs typeface="Futura PT Cond Book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997376" y="2803870"/>
            <a:ext cx="5786893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Agency FB"/>
                <a:ea typeface="Futura PT Cond Book" charset="0"/>
                <a:cs typeface="Futura PT Cond Book" charset="0"/>
              </a:rPr>
              <a:t>Info: comunicaciones@makaia.org</a:t>
            </a:r>
          </a:p>
        </p:txBody>
      </p:sp>
    </p:spTree>
    <p:extLst>
      <p:ext uri="{BB962C8B-B14F-4D97-AF65-F5344CB8AC3E}">
        <p14:creationId xmlns:p14="http://schemas.microsoft.com/office/powerpoint/2010/main" val="19871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C66F2-504A-C4AC-FF10-24187EB026B7}"/>
              </a:ext>
            </a:extLst>
          </p:cNvPr>
          <p:cNvSpPr txBox="1"/>
          <p:nvPr/>
        </p:nvSpPr>
        <p:spPr>
          <a:xfrm>
            <a:off x="3307829" y="664556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Tratamiento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CC3BE8-C832-F11D-1E93-7B92F3B080DD}"/>
              </a:ext>
            </a:extLst>
          </p:cNvPr>
          <p:cNvSpPr txBox="1"/>
          <p:nvPr/>
        </p:nvSpPr>
        <p:spPr>
          <a:xfrm>
            <a:off x="7387839" y="1474319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/>
              <a:t>1. Extrar en metodo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E4293B-731A-609F-D61C-2753CA35C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439" y="2592388"/>
            <a:ext cx="3200400" cy="227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549AA0-25AE-0051-99DE-5948ABEB7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276" y="2097088"/>
            <a:ext cx="40767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C66F2-504A-C4AC-FF10-24187EB026B7}"/>
              </a:ext>
            </a:extLst>
          </p:cNvPr>
          <p:cNvSpPr txBox="1"/>
          <p:nvPr/>
        </p:nvSpPr>
        <p:spPr>
          <a:xfrm>
            <a:off x="3307829" y="664556"/>
            <a:ext cx="5576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Muchos parametros en un metodo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10755-FF50-9E78-0FE2-85E645204B98}"/>
              </a:ext>
            </a:extLst>
          </p:cNvPr>
          <p:cNvSpPr txBox="1"/>
          <p:nvPr/>
        </p:nvSpPr>
        <p:spPr>
          <a:xfrm>
            <a:off x="1231900" y="2690336"/>
            <a:ext cx="3771900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Una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de </a:t>
            </a:r>
            <a:r>
              <a:rPr lang="en-US" dirty="0" err="1"/>
              <a:t>parámetros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ocurrir</a:t>
            </a:r>
            <a:r>
              <a:rPr lang="en-US" dirty="0"/>
              <a:t> </a:t>
            </a:r>
            <a:r>
              <a:rPr lang="en-US" dirty="0" err="1"/>
              <a:t>después</a:t>
            </a:r>
            <a:r>
              <a:rPr lang="en-US" dirty="0"/>
              <a:t> de </a:t>
            </a:r>
            <a:r>
              <a:rPr lang="en-US" dirty="0" err="1"/>
              <a:t>fusionar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solo </a:t>
            </a:r>
            <a:r>
              <a:rPr lang="en-US" dirty="0" err="1"/>
              <a:t>método</a:t>
            </a:r>
            <a:r>
              <a:rPr lang="en-US" dirty="0"/>
              <a:t>. Es </a:t>
            </a:r>
            <a:r>
              <a:rPr lang="en-US" dirty="0" err="1"/>
              <a:t>posible</a:t>
            </a:r>
            <a:r>
              <a:rPr lang="en-US" dirty="0"/>
              <a:t> que se </a:t>
            </a:r>
            <a:r>
              <a:rPr lang="en-US" dirty="0" err="1"/>
              <a:t>haya</a:t>
            </a:r>
            <a:r>
              <a:rPr lang="en-US" dirty="0"/>
              <a:t> </a:t>
            </a:r>
            <a:r>
              <a:rPr lang="en-US" dirty="0" err="1"/>
              <a:t>creado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para </a:t>
            </a:r>
            <a:r>
              <a:rPr lang="en-US" dirty="0" err="1"/>
              <a:t>controlar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algoritmo</a:t>
            </a:r>
            <a:r>
              <a:rPr lang="en-US" dirty="0"/>
              <a:t> se </a:t>
            </a:r>
            <a:r>
              <a:rPr lang="en-US" dirty="0" err="1"/>
              <a:t>ejecutará</a:t>
            </a:r>
            <a:r>
              <a:rPr lang="en-US" dirty="0"/>
              <a:t> y </a:t>
            </a:r>
            <a:r>
              <a:rPr lang="en-US" dirty="0" err="1"/>
              <a:t>cómo</a:t>
            </a:r>
            <a:r>
              <a:rPr lang="en-US" dirty="0"/>
              <a:t>.</a:t>
            </a:r>
            <a:endParaRPr lang="en-CO" dirty="0"/>
          </a:p>
        </p:txBody>
      </p:sp>
      <p:pic>
        <p:nvPicPr>
          <p:cNvPr id="5122" name="Picture 2" descr="Long Parameter List">
            <a:extLst>
              <a:ext uri="{FF2B5EF4-FFF2-40B4-BE49-F238E27FC236}">
                <a16:creationId xmlns:a16="http://schemas.microsoft.com/office/drawing/2014/main" id="{1EA6D024-19E5-D712-6B07-8195D114F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170" y="1598275"/>
            <a:ext cx="635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19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C66F2-504A-C4AC-FF10-24187EB026B7}"/>
              </a:ext>
            </a:extLst>
          </p:cNvPr>
          <p:cNvSpPr txBox="1"/>
          <p:nvPr/>
        </p:nvSpPr>
        <p:spPr>
          <a:xfrm>
            <a:off x="3307829" y="664556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Tratamiento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77EFB6-16D2-CE97-3166-CE57880BB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977" y="2637904"/>
            <a:ext cx="6023464" cy="2593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A9B908-63EC-041C-9939-C44F62BF5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58" y="2460098"/>
            <a:ext cx="5576341" cy="2949391"/>
          </a:xfrm>
          <a:prstGeom prst="rect">
            <a:avLst/>
          </a:prstGeom>
        </p:spPr>
      </p:pic>
      <p:pic>
        <p:nvPicPr>
          <p:cNvPr id="7174" name="Picture 6" descr="1 número PNG HD Free Image | PNG Play">
            <a:extLst>
              <a:ext uri="{FF2B5EF4-FFF2-40B4-BE49-F238E27FC236}">
                <a16:creationId xmlns:a16="http://schemas.microsoft.com/office/drawing/2014/main" id="{DF656C5D-A0BD-B9B7-F7B9-09A932AE1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-29521"/>
            <a:ext cx="1716088" cy="261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99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C66F2-504A-C4AC-FF10-24187EB026B7}"/>
              </a:ext>
            </a:extLst>
          </p:cNvPr>
          <p:cNvSpPr txBox="1"/>
          <p:nvPr/>
        </p:nvSpPr>
        <p:spPr>
          <a:xfrm>
            <a:off x="3307829" y="664556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Tratamiento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869BA-8A1A-1258-90F0-76AFAEEC9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09" y="2456127"/>
            <a:ext cx="5264150" cy="2600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FD7A22-84EA-0A44-3106-F96FD94C0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909" y="1694367"/>
            <a:ext cx="4679950" cy="3782705"/>
          </a:xfrm>
          <a:prstGeom prst="rect">
            <a:avLst/>
          </a:prstGeom>
        </p:spPr>
      </p:pic>
      <p:pic>
        <p:nvPicPr>
          <p:cNvPr id="8202" name="Picture 10" descr="2 número PNG transparente | PNG Mart">
            <a:extLst>
              <a:ext uri="{FF2B5EF4-FFF2-40B4-BE49-F238E27FC236}">
                <a16:creationId xmlns:a16="http://schemas.microsoft.com/office/drawing/2014/main" id="{4DFF3454-A4E1-7D8E-4FCC-D20B1B705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41" y="337905"/>
            <a:ext cx="1945964" cy="194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C66F2-504A-C4AC-FF10-24187EB026B7}"/>
              </a:ext>
            </a:extLst>
          </p:cNvPr>
          <p:cNvSpPr txBox="1"/>
          <p:nvPr/>
        </p:nvSpPr>
        <p:spPr>
          <a:xfrm>
            <a:off x="3307829" y="664556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</a:t>
            </a:r>
            <a:r>
              <a:rPr lang="en-CO" sz="3600" dirty="0"/>
              <a:t>lases largas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10755-FF50-9E78-0FE2-85E645204B98}"/>
              </a:ext>
            </a:extLst>
          </p:cNvPr>
          <p:cNvSpPr txBox="1"/>
          <p:nvPr/>
        </p:nvSpPr>
        <p:spPr>
          <a:xfrm>
            <a:off x="1231900" y="2690336"/>
            <a:ext cx="377190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as </a:t>
            </a:r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generalmente</a:t>
            </a:r>
            <a:r>
              <a:rPr lang="en-US" dirty="0"/>
              <a:t> </a:t>
            </a:r>
            <a:r>
              <a:rPr lang="en-US" dirty="0" err="1"/>
              <a:t>comienzan</a:t>
            </a:r>
            <a:r>
              <a:rPr lang="en-US" dirty="0"/>
              <a:t> </a:t>
            </a:r>
            <a:r>
              <a:rPr lang="en-US" dirty="0" err="1"/>
              <a:t>pequeñas</a:t>
            </a:r>
            <a:r>
              <a:rPr lang="en-US" dirty="0"/>
              <a:t>. Pero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, se </a:t>
            </a:r>
            <a:r>
              <a:rPr lang="en-US" dirty="0" err="1"/>
              <a:t>hinchan</a:t>
            </a:r>
            <a:r>
              <a:rPr lang="en-US" dirty="0"/>
              <a:t> a </a:t>
            </a:r>
            <a:r>
              <a:rPr lang="en-US" dirty="0" err="1"/>
              <a:t>medida</a:t>
            </a:r>
            <a:r>
              <a:rPr lang="en-US" dirty="0"/>
              <a:t> que </a:t>
            </a:r>
            <a:r>
              <a:rPr lang="en-US" dirty="0" err="1"/>
              <a:t>crece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.</a:t>
            </a:r>
            <a:endParaRPr lang="en-CO" dirty="0"/>
          </a:p>
        </p:txBody>
      </p:sp>
      <p:pic>
        <p:nvPicPr>
          <p:cNvPr id="10242" name="Picture 2" descr="Large Class - Code Smells">
            <a:extLst>
              <a:ext uri="{FF2B5EF4-FFF2-40B4-BE49-F238E27FC236}">
                <a16:creationId xmlns:a16="http://schemas.microsoft.com/office/drawing/2014/main" id="{69B0613A-D2D9-D77C-597A-8D0727CAA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142" y="1806832"/>
            <a:ext cx="4945558" cy="296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14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030E6D40-A5F1-61C5-4D97-3B8CEBCE3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93589" y="6371888"/>
            <a:ext cx="66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Carrera 43 A # 34 - 155. </a:t>
            </a:r>
            <a:r>
              <a:rPr lang="es-ES_tradnl" sz="1000" dirty="0" err="1">
                <a:solidFill>
                  <a:schemeClr val="accent5">
                    <a:lumMod val="50000"/>
                  </a:schemeClr>
                </a:solidFill>
              </a:rPr>
              <a:t>Almacentro</a:t>
            </a:r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. Torre Norte. Oficina 701</a:t>
            </a:r>
          </a:p>
          <a:p>
            <a:pPr algn="ctr"/>
            <a:r>
              <a:rPr lang="es-ES_tradnl" sz="1000" dirty="0">
                <a:solidFill>
                  <a:schemeClr val="accent5">
                    <a:lumMod val="50000"/>
                  </a:schemeClr>
                </a:solidFill>
              </a:rPr>
              <a:t>Medellín (Antioquia), Colombia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442F8FE-4859-0AAF-F532-3D05D91E6A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82084" y="5974027"/>
            <a:ext cx="601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accent5">
                    <a:lumMod val="50000"/>
                  </a:schemeClr>
                </a:solidFill>
                <a:latin typeface="Montserrat" panose="02000505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WWW.MAKAIA.ORG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C66F2-504A-C4AC-FF10-24187EB026B7}"/>
              </a:ext>
            </a:extLst>
          </p:cNvPr>
          <p:cNvSpPr txBox="1"/>
          <p:nvPr/>
        </p:nvSpPr>
        <p:spPr>
          <a:xfrm>
            <a:off x="3307829" y="664556"/>
            <a:ext cx="55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Tratamiento</a:t>
            </a:r>
            <a:endParaRPr lang="en-CO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D032B3-E192-65BD-6DBC-AED9EC1CE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950" y="2157085"/>
            <a:ext cx="2171700" cy="251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30AA9F-9663-392C-7670-9BFD925EE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1868456"/>
            <a:ext cx="5943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5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flat-mi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ABB9B"/>
      </a:accent1>
      <a:accent2>
        <a:srgbClr val="169F84"/>
      </a:accent2>
      <a:accent3>
        <a:srgbClr val="A5A5A5"/>
      </a:accent3>
      <a:accent4>
        <a:srgbClr val="7E7F7E"/>
      </a:accent4>
      <a:accent5>
        <a:srgbClr val="4472C4"/>
      </a:accent5>
      <a:accent6>
        <a:srgbClr val="585958"/>
      </a:accent6>
      <a:hlink>
        <a:srgbClr val="D8D9D8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9d2458e-e414-492a-b4c0-d84ebee47fd2" xsi:nil="true"/>
    <lcf76f155ced4ddcb4097134ff3c332f xmlns="adf42388-5c37-48f2-81de-ffca450cbe91">
      <Terms xmlns="http://schemas.microsoft.com/office/infopath/2007/PartnerControls"/>
    </lcf76f155ced4ddcb4097134ff3c332f>
    <SharedWithUsers xmlns="d9d2458e-e414-492a-b4c0-d84ebee47fd2">
      <UserInfo>
        <DisplayName>Mateo Zapata</DisplayName>
        <AccountId>268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2FADE36D5EDA642A95FA0E2F736B996" ma:contentTypeVersion="14" ma:contentTypeDescription="Crear nuevo documento." ma:contentTypeScope="" ma:versionID="b2782a78429d3a9d26390cf2b524b85e">
  <xsd:schema xmlns:xsd="http://www.w3.org/2001/XMLSchema" xmlns:xs="http://www.w3.org/2001/XMLSchema" xmlns:p="http://schemas.microsoft.com/office/2006/metadata/properties" xmlns:ns2="adf42388-5c37-48f2-81de-ffca450cbe91" xmlns:ns3="d9d2458e-e414-492a-b4c0-d84ebee47fd2" targetNamespace="http://schemas.microsoft.com/office/2006/metadata/properties" ma:root="true" ma:fieldsID="098ceda3ed5fe1c3d2589b05f29e951a" ns2:_="" ns3:_="">
    <xsd:import namespace="adf42388-5c37-48f2-81de-ffca450cbe91"/>
    <xsd:import namespace="d9d2458e-e414-492a-b4c0-d84ebee47f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f42388-5c37-48f2-81de-ffca450cbe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e3083340-18c3-4d5f-bd51-a3670af1ddc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d2458e-e414-492a-b4c0-d84ebee47fd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fcc46534-0328-4de1-aa45-c42e007f960c}" ma:internalName="TaxCatchAll" ma:showField="CatchAllData" ma:web="d9d2458e-e414-492a-b4c0-d84ebee47f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EF07E2-B0D1-487C-8FF3-651F698D7F29}">
  <ds:schemaRefs>
    <ds:schemaRef ds:uri="a2c594ff-f782-4977-8903-11cab3f1d586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2006/documentManagement/types"/>
    <ds:schemaRef ds:uri="d2a65d35-e9f1-4ca6-a69b-aac84688de06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d9d2458e-e414-492a-b4c0-d84ebee47fd2"/>
    <ds:schemaRef ds:uri="adf42388-5c37-48f2-81de-ffca450cbe91"/>
  </ds:schemaRefs>
</ds:datastoreItem>
</file>

<file path=customXml/itemProps2.xml><?xml version="1.0" encoding="utf-8"?>
<ds:datastoreItem xmlns:ds="http://schemas.openxmlformats.org/officeDocument/2006/customXml" ds:itemID="{C1F8DDE1-A6C3-486A-A2C2-BF79EDB253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f42388-5c37-48f2-81de-ffca450cbe91"/>
    <ds:schemaRef ds:uri="d9d2458e-e414-492a-b4c0-d84ebee47f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E4CB9A0-2582-4E27-AA6B-BD1770D571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12372</TotalTime>
  <Words>1334</Words>
  <Application>Microsoft Macintosh PowerPoint</Application>
  <PresentationFormat>Widescreen</PresentationFormat>
  <Paragraphs>197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Agency FB</vt:lpstr>
      <vt:lpstr>Arial</vt:lpstr>
      <vt:lpstr>Calibri</vt:lpstr>
      <vt:lpstr>Calibri Light</vt:lpstr>
      <vt:lpstr>Futura PT Cond Book</vt:lpstr>
      <vt:lpstr>Lora</vt:lpstr>
      <vt:lpstr>Montserrat</vt:lpstr>
      <vt:lpstr>Montserrat SemiBold</vt:lpstr>
      <vt:lpstr>Open Sans</vt:lpstr>
      <vt:lpstr>source-serif-pro</vt:lpstr>
      <vt:lpstr>sourcesanspro-regular</vt:lpstr>
      <vt:lpstr>Office Theme</vt:lpstr>
      <vt:lpstr>PowerPoint Presentation</vt:lpstr>
      <vt:lpstr>Contenido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Fuentes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Riz</dc:creator>
  <cp:lastModifiedBy>Mateo Zapata</cp:lastModifiedBy>
  <cp:revision>303</cp:revision>
  <dcterms:created xsi:type="dcterms:W3CDTF">2014-10-14T06:21:58Z</dcterms:created>
  <dcterms:modified xsi:type="dcterms:W3CDTF">2023-02-10T13:04:43Z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0x010100C2FADE36D5EDA642A95FA0E2F736B996</vt:lpwstr>
  </property>
  <property fmtid="{D5CDD505-2E9C-101B-9397-08002B2CF9AE}" pid="3" name="MediaServiceImageTags">
    <vt:lpwstr/>
  </property>
</Properties>
</file>